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7" r:id="rId5"/>
    <p:sldId id="272" r:id="rId6"/>
    <p:sldId id="273" r:id="rId7"/>
    <p:sldId id="274" r:id="rId8"/>
    <p:sldId id="260" r:id="rId9"/>
    <p:sldId id="268" r:id="rId10"/>
    <p:sldId id="261" r:id="rId11"/>
    <p:sldId id="266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D838-D7F4-4E83-B6C4-E26F42AB1E76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FFC59F-5386-4C33-9106-CE4AF49345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D838-D7F4-4E83-B6C4-E26F42AB1E76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C59F-5386-4C33-9106-CE4AF49345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DFFC59F-5386-4C33-9106-CE4AF49345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D838-D7F4-4E83-B6C4-E26F42AB1E76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D838-D7F4-4E83-B6C4-E26F42AB1E76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DFFC59F-5386-4C33-9106-CE4AF49345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D838-D7F4-4E83-B6C4-E26F42AB1E76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FFC59F-5386-4C33-9106-CE4AF49345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794D838-D7F4-4E83-B6C4-E26F42AB1E76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C59F-5386-4C33-9106-CE4AF49345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D838-D7F4-4E83-B6C4-E26F42AB1E76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DFFC59F-5386-4C33-9106-CE4AF49345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D838-D7F4-4E83-B6C4-E26F42AB1E76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DFFC59F-5386-4C33-9106-CE4AF49345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D838-D7F4-4E83-B6C4-E26F42AB1E76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FFC59F-5386-4C33-9106-CE4AF49345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FFC59F-5386-4C33-9106-CE4AF49345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D838-D7F4-4E83-B6C4-E26F42AB1E76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DFFC59F-5386-4C33-9106-CE4AF49345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794D838-D7F4-4E83-B6C4-E26F42AB1E76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794D838-D7F4-4E83-B6C4-E26F42AB1E76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FFC59F-5386-4C33-9106-CE4AF49345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mojkov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908720"/>
            <a:ext cx="6838528" cy="1755627"/>
          </a:xfrm>
        </p:spPr>
        <p:txBody>
          <a:bodyPr vert="horz" anchor="ctr" anchorCtr="0">
            <a:noAutofit/>
          </a:bodyPr>
          <a:lstStyle/>
          <a:p>
            <a:r>
              <a:rPr lang="sr-Cyrl-RS" sz="7200" dirty="0" smtClean="0">
                <a:ln cap="flat" cmpd="sng">
                  <a:solidFill>
                    <a:srgbClr val="0070C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МОЈКОВАЧКА БИТКА</a:t>
            </a:r>
            <a:endParaRPr lang="en-US" sz="7200" dirty="0">
              <a:ln cap="flat" cmpd="sng">
                <a:solidFill>
                  <a:srgbClr val="0070C0"/>
                </a:solidFill>
                <a:prstDash val="solid"/>
                <a:round/>
              </a:ln>
              <a:solidFill>
                <a:srgbClr val="0070C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ПОСЛЕДИЦЕ БИТКЕ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Највећи значај ове битке огледа се у томе што је аустроугарска војска спречена да пресече повлачење српске војске преко албанских планина, и даље на Крфу. </a:t>
            </a:r>
            <a:endParaRPr lang="en-US" sz="2000" dirty="0" smtClean="0"/>
          </a:p>
          <a:p>
            <a:r>
              <a:rPr lang="sr-Cyrl-RS" sz="2000" dirty="0" smtClean="0"/>
              <a:t>У</a:t>
            </a:r>
            <a:r>
              <a:rPr lang="ru-RU" sz="2000" dirty="0" smtClean="0"/>
              <a:t>брзо је дошло да рaзоружавања црногорске војске, чију је одлуку донела црногорска влада и тада је Црна Гора капитулирала </a:t>
            </a:r>
            <a:endParaRPr lang="en-US" sz="2000" dirty="0" smtClean="0"/>
          </a:p>
          <a:p>
            <a:r>
              <a:rPr lang="ru-RU" sz="2000" dirty="0" smtClean="0"/>
              <a:t>Због одсуства краља, влада је наредила Јанку Вукотићу, да се војска разоружа, напусти бојне положаје и врати кућама, а муниција и оружје да се оставе у касарнама и магацинима.</a:t>
            </a:r>
            <a:endParaRPr lang="en-US" sz="20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ownloads\Spomenik mojkovacke bit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Огњен Митровић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УВОД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6876256" cy="32403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RS" sz="2000" dirty="0" smtClean="0"/>
              <a:t>Трајала је 6. и 7. јануара 1916. године</a:t>
            </a:r>
          </a:p>
          <a:p>
            <a:r>
              <a:rPr lang="sr-Cyrl-RS" sz="2000" dirty="0" smtClean="0"/>
              <a:t> Црна Гора је успешно зауставила аустроугарску офанзиву, чиме је омогућено повлачење српске војске  преко црногорске територије ка Јадранском мору, а касније и њена евакуација на Крф </a:t>
            </a:r>
          </a:p>
          <a:p>
            <a:r>
              <a:rPr lang="sr-Cyrl-RS" sz="2000" dirty="0" smtClean="0"/>
              <a:t>Војском краљевине Црне Горе је командовао сердар Јанко Вукотић </a:t>
            </a:r>
          </a:p>
          <a:p>
            <a:r>
              <a:rPr lang="sr-Cyrl-RS" sz="2000" dirty="0" smtClean="0"/>
              <a:t>То је уједно била и последња војна операција војске Краљевине Црне Горе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7127776" y="2060848"/>
            <a:ext cx="2016224" cy="2664296"/>
            <a:chOff x="7127776" y="1628800"/>
            <a:chExt cx="2016224" cy="2664296"/>
          </a:xfrm>
        </p:grpSpPr>
        <p:sp>
          <p:nvSpPr>
            <p:cNvPr id="6" name="Rectangle 5"/>
            <p:cNvSpPr/>
            <p:nvPr/>
          </p:nvSpPr>
          <p:spPr>
            <a:xfrm>
              <a:off x="7127776" y="1628800"/>
              <a:ext cx="1692696" cy="266429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99784" y="2276872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 smtClean="0"/>
                <a:t>Сердар- врховни заповедник</a:t>
              </a:r>
              <a:endParaRPr lang="en-US" dirty="0"/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ownloads\Mojkovacka_bit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ownloads\Flag_of_the_Kingdom_of_Montenegr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Црногорска </a:t>
            </a:r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војска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784976" cy="5112568"/>
          </a:xfrm>
        </p:spPr>
        <p:txBody>
          <a:bodyPr>
            <a:normAutofit/>
          </a:bodyPr>
          <a:lstStyle/>
          <a:p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Бројала је 6500 војника</a:t>
            </a:r>
          </a:p>
          <a:p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Били си слабо обучени, носили су само оно што су понели од куће и на неколико дана су добијали по пола килограма хлеба</a:t>
            </a:r>
          </a:p>
          <a:p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Имали су пушке калибра 7.62мм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Московке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које су биле застареле у односу на аустроугарско наоружање</a:t>
            </a:r>
          </a:p>
          <a:p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Било је 8 батаљона и свака је имала по један митраљез “Максим”</a:t>
            </a:r>
          </a:p>
          <a:p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Муниције није било довољно, имали су известан број топова и свако је носио по 80 мањих и 35 већих граната</a:t>
            </a:r>
          </a:p>
          <a:p>
            <a:endParaRPr lang="en-US" sz="2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ownloads\Flag_of_Austria-Hungary_(1869-1918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Аустроугарска војска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Аустроугарска је ангажовала 53. и 62. дивизију</a:t>
            </a:r>
          </a:p>
          <a:p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Бројала је 20.000 војника</a:t>
            </a:r>
          </a:p>
          <a:p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Били су опремљени “Маузер” пушкама, које су биле савремене али су биле и краће у односу на “Московке”, са 45 топова и на десетине митраљеза са огромним количинама муниције која се није штедела</a:t>
            </a:r>
          </a:p>
          <a:p>
            <a:endParaRPr lang="sr-Cyrl-RS" sz="2000" dirty="0" smtClean="0"/>
          </a:p>
          <a:p>
            <a:endParaRPr lang="en-US" sz="20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ТОК БИТКЕ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84976" cy="5142312"/>
          </a:xfrm>
        </p:spPr>
        <p:txBody>
          <a:bodyPr>
            <a:normAutofit lnSpcReduction="10000"/>
          </a:bodyPr>
          <a:lstStyle/>
          <a:p>
            <a:r>
              <a:rPr lang="sr-Cyrl-RS" sz="1800" dirty="0" smtClean="0"/>
              <a:t>До главног окршаја је дошло на Бадњи дан, тј. у јутро 6. јануара, када је генерал Ранјер издао наредбу за напад</a:t>
            </a:r>
          </a:p>
          <a:p>
            <a:r>
              <a:rPr lang="ru-RU" sz="1800" dirty="0" smtClean="0"/>
              <a:t>На удару 6. аустроугарског краљевског пука, на Развршју и Бојиној њиви, нашао се Доњоморачки батаљон Колашинске бригаде</a:t>
            </a:r>
          </a:p>
          <a:p>
            <a:r>
              <a:rPr lang="ru-RU" sz="1800" dirty="0" smtClean="0"/>
              <a:t> Уз константне нападе, положаји су наизменично прелазили са једне на другу страну, али је Доњоморачки батаљон успео да задржи положај до 2 сата у подне</a:t>
            </a:r>
          </a:p>
          <a:p>
            <a:r>
              <a:rPr lang="ru-RU" sz="1800" dirty="0" smtClean="0"/>
              <a:t> Након тога, под снажним ударом топова и јуришима, аустроугарска војска осваја Бојину њиву, али остали делови Колашинске бригаде, посебно они са Развршја које је било стратегијска тачка за продор ка Мојковцу, су успешно одбрањени</a:t>
            </a:r>
          </a:p>
          <a:p>
            <a:r>
              <a:rPr lang="ru-RU" sz="1800" dirty="0" smtClean="0"/>
              <a:t>Напад на Развршје директно је водио генерал Рајнер</a:t>
            </a:r>
          </a:p>
          <a:p>
            <a:r>
              <a:rPr lang="ru-RU" sz="1800" dirty="0" smtClean="0"/>
              <a:t>Борбе су биле са пуно губитака на обе стране, а поред Бојине Њиве Аустроугари су заузели још један положај – Улошевину</a:t>
            </a:r>
          </a:p>
          <a:p>
            <a:r>
              <a:rPr lang="ru-RU" sz="1800" dirty="0" smtClean="0"/>
              <a:t>Заузимањем ових положаја, Аустроугари су угрозили црногорску одбрану, те Следећег дана војска Црне Горе креће у контра напад</a:t>
            </a:r>
          </a:p>
          <a:p>
            <a:r>
              <a:rPr lang="sr-Cyrl-RS" sz="1800" dirty="0" smtClean="0"/>
              <a:t>Према плану, војска се премешта </a:t>
            </a:r>
            <a:r>
              <a:rPr lang="ru-RU" sz="1800" dirty="0" smtClean="0"/>
              <a:t>из села Раките у Гилоноге и улази у густу шуму где пресреће непријатељску војску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lnSpcReduction="10000"/>
          </a:bodyPr>
          <a:lstStyle/>
          <a:p>
            <a:r>
              <a:rPr lang="sr-Cyrl-RS" sz="1800" dirty="0" smtClean="0"/>
              <a:t>Тада у брдима почиње битка; </a:t>
            </a:r>
            <a:r>
              <a:rPr lang="ru-RU" sz="1800" dirty="0" smtClean="0"/>
              <a:t>Ускочки батаљон је храбро издржао нападе, омогућавајући Колашинској бригади напад на Бојину њиву</a:t>
            </a:r>
          </a:p>
          <a:p>
            <a:r>
              <a:rPr lang="ru-RU" sz="1800" dirty="0" smtClean="0"/>
              <a:t>Укупно 7 батаљона из различитих бригада креће у напад,а јуриши су се ређали један за другим</a:t>
            </a:r>
          </a:p>
          <a:p>
            <a:r>
              <a:rPr lang="ru-RU" sz="1800" dirty="0" smtClean="0"/>
              <a:t>Главни напад према Бојној њиви изводи Ровачки батаљон који је заузео косину која се са Развршја спушта ка Бојиној њиви</a:t>
            </a:r>
          </a:p>
          <a:p>
            <a:r>
              <a:rPr lang="ru-RU" sz="1800" dirty="0" smtClean="0"/>
              <a:t>Мало после поднева, Аустроугари доводе своје резерве, али пошто је супарничка војска била надмоћнија они су се мало повукли</a:t>
            </a:r>
          </a:p>
          <a:p>
            <a:r>
              <a:rPr lang="ru-RU" sz="1800" dirty="0" smtClean="0"/>
              <a:t>Први и Трећи регрутски батаљон је био састављен од јаких и увежбаних младића, те су њима давали посебне задатке</a:t>
            </a:r>
          </a:p>
          <a:p>
            <a:r>
              <a:rPr lang="ru-RU" sz="1800" dirty="0" smtClean="0"/>
              <a:t>Требали су да пробију 3 реда бодљикавих жица са митраљезима који су били у рововима</a:t>
            </a:r>
          </a:p>
          <a:p>
            <a:r>
              <a:rPr lang="ru-RU" sz="1800" dirty="0" smtClean="0"/>
              <a:t>Прва 2 јуриша су била безуспешна; Јанко Вукотић као подршку шаље Дробњачки батаљон и та 3 батаљона заузимају први ред ровова</a:t>
            </a:r>
          </a:p>
          <a:p>
            <a:r>
              <a:rPr lang="ru-RU" sz="1800" dirty="0" smtClean="0"/>
              <a:t>Вратили су се назад и направили мали предах после кога су сва 3 батаљона, предвођена сердаром Јанком Вукотићем, кренула у напад</a:t>
            </a:r>
          </a:p>
          <a:p>
            <a:r>
              <a:rPr lang="ru-RU" sz="1800" dirty="0" smtClean="0"/>
              <a:t>Непријатељ је био изненађен и није успео да се одупре батаљонима који су улетали у ровове, заузимајући ровове у борби прса у прса</a:t>
            </a:r>
          </a:p>
          <a:p>
            <a:r>
              <a:rPr lang="ru-RU" sz="1800" dirty="0" smtClean="0"/>
              <a:t>Чак је и командант Дробњачког батаљона Никола Ружић, када је видео да се боре прса у прса, улетео у прве редове борбе где је и рањен</a:t>
            </a:r>
          </a:p>
          <a:p>
            <a:r>
              <a:rPr lang="ru-RU" sz="1800" dirty="0" smtClean="0"/>
              <a:t>Непријатељ се повукао и војска је заузела Бојну њиву и Голе косе</a:t>
            </a:r>
          </a:p>
          <a:p>
            <a:r>
              <a:rPr lang="ru-RU" sz="1800" dirty="0" smtClean="0"/>
              <a:t>После краћег времена, генерал Рајнер креће у јуриш са својим последњим снагама, али је тај напад био одбијен</a:t>
            </a:r>
          </a:p>
          <a:p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Brigadir_Janko_Vukot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412776"/>
            <a:ext cx="3175000" cy="433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ЈАНКО  ВУКОТИЋ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/>
          </a:bodyPr>
          <a:lstStyle/>
          <a:p>
            <a:r>
              <a:rPr lang="sr-Cyrl-RS" sz="2000" dirty="0" smtClean="0"/>
              <a:t>18.02.1866.(Чево, Црна Гора) – 04.02.1927.</a:t>
            </a:r>
          </a:p>
          <a:p>
            <a:r>
              <a:rPr lang="sr-Cyrl-RS" sz="2000" dirty="0" smtClean="0"/>
              <a:t>Учествовао је у Првом и Другом балканском</a:t>
            </a:r>
          </a:p>
          <a:p>
            <a:pPr>
              <a:buNone/>
            </a:pPr>
            <a:r>
              <a:rPr lang="sr-Cyrl-RS" sz="2000" dirty="0" smtClean="0"/>
              <a:t>рату и у Првом светском рату</a:t>
            </a:r>
          </a:p>
          <a:p>
            <a:r>
              <a:rPr lang="sr-Cyrl-RS" sz="2000" dirty="0" smtClean="0"/>
              <a:t>Био је из породице Вукотић које је била у </a:t>
            </a:r>
          </a:p>
          <a:p>
            <a:pPr>
              <a:buNone/>
            </a:pPr>
            <a:r>
              <a:rPr lang="sr-Cyrl-RS" sz="2000" dirty="0" smtClean="0"/>
              <a:t>сродству са династијом Петровић-Његош</a:t>
            </a:r>
          </a:p>
          <a:p>
            <a:r>
              <a:rPr lang="sr-Cyrl-RS" sz="2000" dirty="0" smtClean="0"/>
              <a:t>Војну академију је завршио у Италији</a:t>
            </a:r>
          </a:p>
          <a:p>
            <a:r>
              <a:rPr lang="ru-RU" sz="2000" dirty="0" smtClean="0"/>
              <a:t>Био је начелник штаба Врховне команде</a:t>
            </a:r>
          </a:p>
          <a:p>
            <a:pPr>
              <a:buNone/>
            </a:pPr>
            <a:r>
              <a:rPr lang="ru-RU" sz="2000" dirty="0" smtClean="0"/>
              <a:t> Црногорске војске и командант Херцеговачког</a:t>
            </a:r>
          </a:p>
          <a:p>
            <a:pPr>
              <a:buNone/>
            </a:pPr>
            <a:r>
              <a:rPr lang="ru-RU" sz="2000" dirty="0" smtClean="0"/>
              <a:t> одреда и Санџачке војске</a:t>
            </a:r>
          </a:p>
          <a:p>
            <a:r>
              <a:rPr lang="sr-Cyrl-RS" sz="2000" dirty="0" smtClean="0"/>
              <a:t>Једина жена која је учествовала у Мојкова-</a:t>
            </a:r>
          </a:p>
          <a:p>
            <a:pPr>
              <a:buNone/>
            </a:pPr>
            <a:r>
              <a:rPr lang="sr-Cyrl-RS" sz="2000" dirty="0" smtClean="0"/>
              <a:t>чкој бици је најстарије дете сердара </a:t>
            </a:r>
          </a:p>
          <a:p>
            <a:pPr>
              <a:buNone/>
            </a:pPr>
            <a:r>
              <a:rPr lang="sr-Cyrl-RS" sz="2000" dirty="0" smtClean="0"/>
              <a:t>Јанка- Василија Вукотић</a:t>
            </a:r>
          </a:p>
          <a:p>
            <a:endParaRPr lang="sr-Cyrl-RS" sz="2000" dirty="0" smtClean="0"/>
          </a:p>
          <a:p>
            <a:endParaRPr lang="sr-Cyrl-R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5949280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i="1" dirty="0" smtClean="0"/>
              <a:t>“ДА НИЈЕ БИЛО КРВАВОГ  БОЖИЋА НА МОЈКОВЦУ, НЕ БИ БИЛО НИ ВАСКРСА НА КАЈМАКЧАЛАНУ”</a:t>
            </a:r>
            <a:r>
              <a:rPr lang="sr-Cyrl-RS" dirty="0" smtClean="0"/>
              <a:t> – Василија Вукотић</a:t>
            </a:r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ФРАНЦ КОНРАД ФОН ХЕЦЕНДОРФ</a:t>
            </a:r>
            <a:endParaRPr lang="en-US" sz="3200" dirty="0"/>
          </a:p>
        </p:txBody>
      </p:sp>
      <p:pic>
        <p:nvPicPr>
          <p:cNvPr id="11" name="Picture 1" descr="C:\Users\Administrator\Downloads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412776"/>
            <a:ext cx="3168352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42312"/>
          </a:xfrm>
        </p:spPr>
        <p:txBody>
          <a:bodyPr>
            <a:normAutofit/>
          </a:bodyPr>
          <a:lstStyle/>
          <a:p>
            <a:r>
              <a:rPr lang="sr-Cyrl-RS" sz="2000" dirty="0" smtClean="0"/>
              <a:t>11.11.1852.(Пенцинг) – 25.08.1925.(Бад </a:t>
            </a:r>
          </a:p>
          <a:p>
            <a:pPr>
              <a:buNone/>
            </a:pPr>
            <a:r>
              <a:rPr lang="sr-Cyrl-RS" sz="2000" dirty="0" smtClean="0"/>
              <a:t>Мердгентхајм)</a:t>
            </a:r>
          </a:p>
          <a:p>
            <a:r>
              <a:rPr lang="sr-Cyrl-RS" sz="2000" dirty="0" smtClean="0"/>
              <a:t>Био је аустроугарски генерал и начелник </a:t>
            </a:r>
          </a:p>
          <a:p>
            <a:pPr>
              <a:buNone/>
            </a:pPr>
            <a:r>
              <a:rPr lang="sr-Cyrl-RS" sz="2000" dirty="0" smtClean="0"/>
              <a:t>Генералштаба на почетку Првог светског рата</a:t>
            </a:r>
          </a:p>
          <a:p>
            <a:r>
              <a:rPr lang="sr-Cyrl-RS" sz="2000" dirty="0" smtClean="0"/>
              <a:t>Залагао се за модернизацију војске и </a:t>
            </a:r>
          </a:p>
          <a:p>
            <a:pPr>
              <a:buNone/>
            </a:pPr>
            <a:r>
              <a:rPr lang="sr-Cyrl-RS" sz="2000" dirty="0" smtClean="0"/>
              <a:t>залагао се за рат против Србије, а током 1913</a:t>
            </a:r>
          </a:p>
          <a:p>
            <a:pPr>
              <a:buNone/>
            </a:pPr>
            <a:r>
              <a:rPr lang="sr-Cyrl-RS" sz="2000" dirty="0" smtClean="0"/>
              <a:t>је предложио рат чак 25 пута</a:t>
            </a:r>
          </a:p>
          <a:p>
            <a:r>
              <a:rPr lang="ru-RU" sz="2000" dirty="0" smtClean="0"/>
              <a:t>Предлагао нереалне и превелике планове, </a:t>
            </a:r>
          </a:p>
          <a:p>
            <a:pPr>
              <a:buNone/>
            </a:pPr>
            <a:r>
              <a:rPr lang="ru-RU" sz="2000" dirty="0" smtClean="0"/>
              <a:t>не узимајући у обзир терен и климу и планови</a:t>
            </a:r>
          </a:p>
          <a:p>
            <a:pPr>
              <a:buNone/>
            </a:pPr>
            <a:r>
              <a:rPr lang="ru-RU" sz="2000" dirty="0" smtClean="0"/>
              <a:t> нису узимали у обзир снагу непријатеља</a:t>
            </a:r>
          </a:p>
          <a:p>
            <a:r>
              <a:rPr lang="ru-RU" sz="2000" dirty="0" smtClean="0"/>
              <a:t>Због његових грешака, Аустроугарска је по</a:t>
            </a:r>
          </a:p>
          <a:p>
            <a:pPr>
              <a:buNone/>
            </a:pPr>
            <a:r>
              <a:rPr lang="ru-RU" sz="2000" dirty="0" smtClean="0"/>
              <a:t> завршетку 1. године рата била значајно војно ослабљена</a:t>
            </a:r>
          </a:p>
          <a:p>
            <a:r>
              <a:rPr lang="sr-Cyrl-RS" sz="2000" dirty="0" smtClean="0"/>
              <a:t>Највећи пораз је био током Брусиловљеве офанзиве, када је аустроугарска војска изгубила 1,5 милиона војника</a:t>
            </a:r>
            <a:endParaRPr lang="ru-RU" sz="2000" dirty="0" smtClean="0"/>
          </a:p>
          <a:p>
            <a:pPr>
              <a:buNone/>
            </a:pPr>
            <a:endParaRPr lang="sr-Cyrl-RS" sz="2000" dirty="0" smtClean="0"/>
          </a:p>
          <a:p>
            <a:endParaRPr lang="sr-Cyrl-RS" sz="2000" dirty="0" smtClean="0"/>
          </a:p>
          <a:p>
            <a:endParaRPr lang="en-US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746</TotalTime>
  <Words>660</Words>
  <Application>Microsoft Office PowerPoint</Application>
  <PresentationFormat>On-screen Show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МОЈКОВАЧКА БИТКА</vt:lpstr>
      <vt:lpstr>УВОД</vt:lpstr>
      <vt:lpstr>Slide 3</vt:lpstr>
      <vt:lpstr>Црногорска војска</vt:lpstr>
      <vt:lpstr>Аустроугарска војска</vt:lpstr>
      <vt:lpstr>ТОК БИТКЕ</vt:lpstr>
      <vt:lpstr>Slide 7</vt:lpstr>
      <vt:lpstr>ЈАНКО  ВУКОТИЋ</vt:lpstr>
      <vt:lpstr>ФРАНЦ КОНРАД ФОН ХЕЦЕНДОРФ</vt:lpstr>
      <vt:lpstr>ПОСЛЕДИЦЕ БИТКЕ</vt:lpstr>
      <vt:lpstr>Slide 11</vt:lpstr>
      <vt:lpstr>Огњен Митровић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Skola</cp:lastModifiedBy>
  <cp:revision>77</cp:revision>
  <dcterms:created xsi:type="dcterms:W3CDTF">2014-12-09T09:56:32Z</dcterms:created>
  <dcterms:modified xsi:type="dcterms:W3CDTF">2015-01-08T17:47:12Z</dcterms:modified>
</cp:coreProperties>
</file>