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2"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95FE6D-2BB3-4635-AC62-3B05228217BB}">
          <p14:sldIdLst>
            <p14:sldId id="256"/>
            <p14:sldId id="257"/>
            <p14:sldId id="272"/>
            <p14:sldId id="258"/>
            <p14:sldId id="260"/>
            <p14:sldId id="259"/>
            <p14:sldId id="261"/>
            <p14:sldId id="262"/>
            <p14:sldId id="263"/>
            <p14:sldId id="264"/>
            <p14:sldId id="265"/>
            <p14:sldId id="266"/>
            <p14:sldId id="267"/>
            <p14:sldId id="268"/>
            <p14:sldId id="269"/>
            <p14:sldId id="270"/>
            <p14:sldId id="271"/>
            <p14:sldId id="273"/>
            <p14:sldId id="274"/>
            <p14:sldId id="275"/>
            <p14:sldId id="276"/>
            <p14:sldId id="277"/>
            <p14:sldId id="278"/>
            <p14:sldId id="279"/>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88" autoAdjust="0"/>
    <p:restoredTop sz="94605" autoAdjust="0"/>
  </p:normalViewPr>
  <p:slideViewPr>
    <p:cSldViewPr>
      <p:cViewPr>
        <p:scale>
          <a:sx n="50" d="100"/>
          <a:sy n="50" d="100"/>
        </p:scale>
        <p:origin x="-941" y="-96"/>
      </p:cViewPr>
      <p:guideLst>
        <p:guide orient="horz" pos="2160"/>
        <p:guide pos="2880"/>
      </p:guideLst>
    </p:cSldViewPr>
  </p:slideViewPr>
  <p:outlineViewPr>
    <p:cViewPr>
      <p:scale>
        <a:sx n="33" d="100"/>
        <a:sy n="33" d="100"/>
      </p:scale>
      <p:origin x="0" y="1481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8B19E-DE39-4F2B-8F84-8181E3F0B943}" type="datetimeFigureOut">
              <a:rPr lang="sr-Latn-RS" smtClean="0"/>
              <a:t>17.12.2014</a:t>
            </a:fld>
            <a:endParaRPr lang="sr-Latn-R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3034A-9A56-4806-904B-D2DD606ADA19}" type="slidenum">
              <a:rPr lang="sr-Latn-RS" smtClean="0"/>
              <a:t>‹#›</a:t>
            </a:fld>
            <a:endParaRPr lang="sr-Latn-RS"/>
          </a:p>
        </p:txBody>
      </p:sp>
    </p:spTree>
    <p:extLst>
      <p:ext uri="{BB962C8B-B14F-4D97-AF65-F5344CB8AC3E}">
        <p14:creationId xmlns:p14="http://schemas.microsoft.com/office/powerpoint/2010/main" val="13795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smtClean="0"/>
          </a:p>
        </p:txBody>
      </p:sp>
      <p:sp>
        <p:nvSpPr>
          <p:cNvPr id="4" name="Slide Number Placeholder 3"/>
          <p:cNvSpPr>
            <a:spLocks noGrp="1"/>
          </p:cNvSpPr>
          <p:nvPr>
            <p:ph type="sldNum" sz="quarter" idx="10"/>
          </p:nvPr>
        </p:nvSpPr>
        <p:spPr/>
        <p:txBody>
          <a:bodyPr/>
          <a:lstStyle/>
          <a:p>
            <a:fld id="{6443034A-9A56-4806-904B-D2DD606ADA19}" type="slidenum">
              <a:rPr lang="sr-Latn-RS" smtClean="0"/>
              <a:t>1</a:t>
            </a:fld>
            <a:endParaRPr lang="sr-Latn-RS"/>
          </a:p>
        </p:txBody>
      </p:sp>
    </p:spTree>
    <p:extLst>
      <p:ext uri="{BB962C8B-B14F-4D97-AF65-F5344CB8AC3E}">
        <p14:creationId xmlns:p14="http://schemas.microsoft.com/office/powerpoint/2010/main" val="393931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330545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178715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332362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422552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286384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244139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1318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329754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313840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200742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443E3-A8C3-4E63-A481-E40FBB56B68E}" type="datetimeFigureOut">
              <a:rPr lang="sr-Latn-RS" smtClean="0"/>
              <a:t>17.12.2014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E9B1059-EB1A-4153-9D85-416E515C2E62}" type="slidenum">
              <a:rPr lang="sr-Latn-RS" smtClean="0"/>
              <a:t>‹#›</a:t>
            </a:fld>
            <a:endParaRPr lang="sr-Latn-RS"/>
          </a:p>
        </p:txBody>
      </p:sp>
    </p:spTree>
    <p:extLst>
      <p:ext uri="{BB962C8B-B14F-4D97-AF65-F5344CB8AC3E}">
        <p14:creationId xmlns:p14="http://schemas.microsoft.com/office/powerpoint/2010/main" val="253753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443E3-A8C3-4E63-A481-E40FBB56B68E}" type="datetimeFigureOut">
              <a:rPr lang="sr-Latn-RS" smtClean="0"/>
              <a:t>17.12.2014</a:t>
            </a:fld>
            <a:endParaRPr lang="sr-Latn-R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B1059-EB1A-4153-9D85-416E515C2E62}" type="slidenum">
              <a:rPr lang="sr-Latn-RS" smtClean="0"/>
              <a:t>‹#›</a:t>
            </a:fld>
            <a:endParaRPr lang="sr-Latn-RS"/>
          </a:p>
        </p:txBody>
      </p:sp>
    </p:spTree>
    <p:extLst>
      <p:ext uri="{BB962C8B-B14F-4D97-AF65-F5344CB8AC3E}">
        <p14:creationId xmlns:p14="http://schemas.microsoft.com/office/powerpoint/2010/main" val="227500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92680" y="2636912"/>
            <a:ext cx="8229600" cy="1143000"/>
          </a:xfrm>
        </p:spPr>
        <p:txBody>
          <a:bodyPr>
            <a:normAutofit fontScale="90000"/>
          </a:bodyPr>
          <a:lstStyle/>
          <a:p>
            <a:r>
              <a:rPr lang="sr-Cyrl-RS" dirty="0" smtClean="0">
                <a:solidFill>
                  <a:schemeClr val="bg1"/>
                </a:solidFill>
              </a:rPr>
              <a:t>БИТКА </a:t>
            </a:r>
            <a:br>
              <a:rPr lang="sr-Cyrl-RS" dirty="0" smtClean="0">
                <a:solidFill>
                  <a:schemeClr val="bg1"/>
                </a:solidFill>
              </a:rPr>
            </a:br>
            <a:r>
              <a:rPr lang="sr-Cyrl-RS" dirty="0" smtClean="0">
                <a:solidFill>
                  <a:schemeClr val="bg1"/>
                </a:solidFill>
              </a:rPr>
              <a:t>НА МОРАВИ</a:t>
            </a:r>
            <a:endParaRPr lang="sr-Latn-RS" dirty="0">
              <a:solidFill>
                <a:schemeClr val="bg1"/>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6112"/>
            <a:ext cx="9144000" cy="6858000"/>
          </a:xfrm>
        </p:spPr>
        <p:style>
          <a:lnRef idx="2">
            <a:schemeClr val="dk1"/>
          </a:lnRef>
          <a:fillRef idx="1">
            <a:schemeClr val="lt1"/>
          </a:fillRef>
          <a:effectRef idx="0">
            <a:schemeClr val="dk1"/>
          </a:effectRef>
          <a:fontRef idx="minor">
            <a:schemeClr val="dk1"/>
          </a:fontRef>
        </p:style>
      </p:pic>
      <p:sp>
        <p:nvSpPr>
          <p:cNvPr id="5" name="TextBox 4"/>
          <p:cNvSpPr txBox="1"/>
          <p:nvPr/>
        </p:nvSpPr>
        <p:spPr>
          <a:xfrm>
            <a:off x="1259632" y="2358172"/>
            <a:ext cx="8748464" cy="1015663"/>
          </a:xfrm>
          <a:prstGeom prst="rect">
            <a:avLst/>
          </a:prstGeom>
          <a:noFill/>
        </p:spPr>
        <p:txBody>
          <a:bodyPr wrap="square" rtlCol="0">
            <a:spAutoFit/>
          </a:bodyPr>
          <a:lstStyle/>
          <a:p>
            <a:r>
              <a:rPr lang="sr-Cyrl-RS" sz="6000" dirty="0" smtClean="0">
                <a:solidFill>
                  <a:schemeClr val="bg1"/>
                </a:solidFill>
                <a:latin typeface="+mj-lt"/>
              </a:rPr>
              <a:t>БИТКА  НА  МОРАВИ</a:t>
            </a:r>
          </a:p>
        </p:txBody>
      </p:sp>
      <p:sp>
        <p:nvSpPr>
          <p:cNvPr id="6" name="TextBox 5"/>
          <p:cNvSpPr txBox="1"/>
          <p:nvPr/>
        </p:nvSpPr>
        <p:spPr>
          <a:xfrm>
            <a:off x="683568" y="4405754"/>
            <a:ext cx="7560840" cy="1138773"/>
          </a:xfrm>
          <a:prstGeom prst="rect">
            <a:avLst/>
          </a:prstGeom>
          <a:noFill/>
        </p:spPr>
        <p:txBody>
          <a:bodyPr wrap="square" rtlCol="0">
            <a:spAutoFit/>
          </a:bodyPr>
          <a:lstStyle/>
          <a:p>
            <a:r>
              <a:rPr lang="sr-Cyrl-RS" sz="4000" dirty="0" smtClean="0">
                <a:solidFill>
                  <a:schemeClr val="bg1"/>
                </a:solidFill>
              </a:rPr>
              <a:t>         - ЛЕОНА НИКОЛИЋИ 8/1 </a:t>
            </a:r>
          </a:p>
          <a:p>
            <a:r>
              <a:rPr lang="sr-Cyrl-RS" sz="2800" dirty="0" smtClean="0">
                <a:solidFill>
                  <a:schemeClr val="bg1"/>
                </a:solidFill>
              </a:rPr>
              <a:t>      ПРЕДМЕТНИ НАСТАВНИК – ДРАГАНА МИШИЋ</a:t>
            </a:r>
            <a:endParaRPr lang="sr-Latn-RS" sz="2800" dirty="0">
              <a:solidFill>
                <a:schemeClr val="bg1"/>
              </a:solidFill>
            </a:endParaRPr>
          </a:p>
        </p:txBody>
      </p:sp>
    </p:spTree>
    <p:extLst>
      <p:ext uri="{BB962C8B-B14F-4D97-AF65-F5344CB8AC3E}">
        <p14:creationId xmlns:p14="http://schemas.microsoft.com/office/powerpoint/2010/main" val="954720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5082480" y="476672"/>
            <a:ext cx="4042792" cy="5976664"/>
          </a:xfrm>
        </p:spPr>
        <p:txBody>
          <a:bodyPr>
            <a:normAutofit/>
          </a:bodyPr>
          <a:lstStyle/>
          <a:p>
            <a:r>
              <a:rPr lang="sr-Cyrl-RS" dirty="0" smtClean="0">
                <a:solidFill>
                  <a:schemeClr val="bg1"/>
                </a:solidFill>
              </a:rPr>
              <a:t>Застава Краљевине </a:t>
            </a:r>
            <a:br>
              <a:rPr lang="sr-Cyrl-RS" dirty="0" smtClean="0">
                <a:solidFill>
                  <a:schemeClr val="bg1"/>
                </a:solidFill>
              </a:rPr>
            </a:br>
            <a:r>
              <a:rPr lang="sr-Cyrl-RS" dirty="0" smtClean="0">
                <a:solidFill>
                  <a:schemeClr val="bg1"/>
                </a:solidFill>
              </a:rPr>
              <a:t>Србије</a:t>
            </a:r>
            <a:br>
              <a:rPr lang="sr-Cyrl-RS" dirty="0" smtClean="0">
                <a:solidFill>
                  <a:schemeClr val="bg1"/>
                </a:solidFill>
              </a:rPr>
            </a:br>
            <a:r>
              <a:rPr lang="sr-Cyrl-RS" dirty="0" smtClean="0">
                <a:solidFill>
                  <a:schemeClr val="bg1"/>
                </a:solidFill>
              </a:rPr>
              <a:t>п.с.р</a:t>
            </a:r>
            <a:br>
              <a:rPr lang="sr-Cyrl-RS" dirty="0" smtClean="0">
                <a:solidFill>
                  <a:schemeClr val="bg1"/>
                </a:solidFill>
              </a:rPr>
            </a:br>
            <a:r>
              <a:rPr lang="sr-Cyrl-RS" dirty="0">
                <a:solidFill>
                  <a:schemeClr val="bg1"/>
                </a:solidFill>
              </a:rPr>
              <a:t/>
            </a:r>
            <a:br>
              <a:rPr lang="sr-Cyrl-RS" dirty="0">
                <a:solidFill>
                  <a:schemeClr val="bg1"/>
                </a:solidFill>
              </a:rPr>
            </a:br>
            <a:r>
              <a:rPr lang="sr-Cyrl-RS" dirty="0" smtClean="0">
                <a:solidFill>
                  <a:schemeClr val="bg1"/>
                </a:solidFill>
              </a:rPr>
              <a:t>Застава </a:t>
            </a:r>
            <a:r>
              <a:rPr lang="sr-Latn-RS" dirty="0" smtClean="0">
                <a:solidFill>
                  <a:schemeClr val="bg1"/>
                </a:solidFill>
              </a:rPr>
              <a:t/>
            </a:r>
            <a:br>
              <a:rPr lang="sr-Latn-RS" dirty="0" smtClean="0">
                <a:solidFill>
                  <a:schemeClr val="bg1"/>
                </a:solidFill>
              </a:rPr>
            </a:br>
            <a:r>
              <a:rPr lang="sr-Latn-RS" dirty="0" smtClean="0">
                <a:solidFill>
                  <a:schemeClr val="bg1"/>
                </a:solidFill>
              </a:rPr>
              <a:t>K</a:t>
            </a:r>
            <a:r>
              <a:rPr lang="sr-Cyrl-RS" dirty="0" smtClean="0">
                <a:solidFill>
                  <a:schemeClr val="bg1"/>
                </a:solidFill>
              </a:rPr>
              <a:t>раљевина</a:t>
            </a:r>
            <a:br>
              <a:rPr lang="sr-Cyrl-RS" dirty="0" smtClean="0">
                <a:solidFill>
                  <a:schemeClr val="bg1"/>
                </a:solidFill>
              </a:rPr>
            </a:br>
            <a:r>
              <a:rPr lang="sr-Cyrl-RS" dirty="0" smtClean="0">
                <a:solidFill>
                  <a:schemeClr val="bg1"/>
                </a:solidFill>
              </a:rPr>
              <a:t>Бугарске</a:t>
            </a:r>
            <a:endParaRPr lang="sr-Latn-RS" dirty="0">
              <a:solidFill>
                <a:schemeClr val="bg1"/>
              </a:solidFill>
            </a:endParaRP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311761"/>
            <a:ext cx="5292080" cy="3546239"/>
          </a:xfrm>
        </p:spPr>
      </p:pic>
      <p:pic>
        <p:nvPicPr>
          <p:cNvPr id="10" name="Content Placeholder 9"/>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0" y="-34280"/>
            <a:ext cx="5292080" cy="3529775"/>
          </a:xfrm>
        </p:spPr>
      </p:pic>
      <p:cxnSp>
        <p:nvCxnSpPr>
          <p:cNvPr id="3" name="Straight Connector 2"/>
          <p:cNvCxnSpPr/>
          <p:nvPr/>
        </p:nvCxnSpPr>
        <p:spPr>
          <a:xfrm>
            <a:off x="0" y="3503672"/>
            <a:ext cx="52920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0347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22714"/>
          </a:xfrm>
        </p:spPr>
        <p:txBody>
          <a:bodyPr/>
          <a:lstStyle/>
          <a:p>
            <a:r>
              <a:rPr lang="sr-Cyrl-RS" dirty="0" smtClean="0">
                <a:solidFill>
                  <a:schemeClr val="bg1"/>
                </a:solidFill>
              </a:rPr>
              <a:t>Фалдмаршал Макензен,након 2</a:t>
            </a:r>
            <a:br>
              <a:rPr lang="sr-Cyrl-RS" dirty="0" smtClean="0">
                <a:solidFill>
                  <a:schemeClr val="bg1"/>
                </a:solidFill>
              </a:rPr>
            </a:br>
            <a:r>
              <a:rPr lang="sr-Cyrl-RS" dirty="0" smtClean="0">
                <a:solidFill>
                  <a:schemeClr val="bg1"/>
                </a:solidFill>
              </a:rPr>
              <a:t>покушаја, 7. новембра 1915, отпочео је и трећи покушај потпуног пораза Српске војске.</a:t>
            </a:r>
            <a:endParaRPr lang="sr-Latn-RS" dirty="0">
              <a:solidFill>
                <a:schemeClr val="bg1"/>
              </a:solidFill>
            </a:endParaRPr>
          </a:p>
        </p:txBody>
      </p:sp>
    </p:spTree>
    <p:extLst>
      <p:ext uri="{BB962C8B-B14F-4D97-AF65-F5344CB8AC3E}">
        <p14:creationId xmlns:p14="http://schemas.microsoft.com/office/powerpoint/2010/main" val="1035641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sr-Cyrl-RS" dirty="0" smtClean="0">
                <a:solidFill>
                  <a:schemeClr val="bg1"/>
                </a:solidFill>
              </a:rPr>
              <a:t>20-ак дана након пада Врања – 16.10.1915, бугарске трупе су заузеле Кукавицу и кренуле ка Лесковцу. Бугарске јединице су напредовале ка Лесковцу и из правца Власотинца,долином реке Власине. </a:t>
            </a:r>
            <a:endParaRPr lang="sr-Latn-RS" dirty="0">
              <a:solidFill>
                <a:schemeClr val="bg1"/>
              </a:solidFill>
            </a:endParaRPr>
          </a:p>
        </p:txBody>
      </p:sp>
    </p:spTree>
    <p:extLst>
      <p:ext uri="{BB962C8B-B14F-4D97-AF65-F5344CB8AC3E}">
        <p14:creationId xmlns:p14="http://schemas.microsoft.com/office/powerpoint/2010/main" val="2683216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sr-Latn-R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72"/>
            <a:ext cx="9144000" cy="6854112"/>
          </a:xfrm>
        </p:spPr>
      </p:pic>
      <p:sp>
        <p:nvSpPr>
          <p:cNvPr id="7" name="TextBox 6"/>
          <p:cNvSpPr txBox="1"/>
          <p:nvPr/>
        </p:nvSpPr>
        <p:spPr>
          <a:xfrm>
            <a:off x="0" y="1340768"/>
            <a:ext cx="9144000" cy="3785652"/>
          </a:xfrm>
          <a:prstGeom prst="rect">
            <a:avLst/>
          </a:prstGeom>
          <a:noFill/>
        </p:spPr>
        <p:txBody>
          <a:bodyPr wrap="square" rtlCol="0">
            <a:spAutoFit/>
          </a:bodyPr>
          <a:lstStyle/>
          <a:p>
            <a:pPr algn="ctr"/>
            <a:r>
              <a:rPr lang="sr-Cyrl-RS" sz="4000" dirty="0">
                <a:solidFill>
                  <a:schemeClr val="bg1"/>
                </a:solidFill>
              </a:rPr>
              <a:t>До већег сукоба дошло је код моста на Ј. Морави </a:t>
            </a:r>
            <a:br>
              <a:rPr lang="sr-Cyrl-RS" sz="4000" dirty="0">
                <a:solidFill>
                  <a:schemeClr val="bg1"/>
                </a:solidFill>
              </a:rPr>
            </a:br>
            <a:r>
              <a:rPr lang="sr-Cyrl-RS" sz="4000" dirty="0">
                <a:solidFill>
                  <a:schemeClr val="bg1"/>
                </a:solidFill>
              </a:rPr>
              <a:t>24.10.1915 – 6.11.1915, </a:t>
            </a:r>
            <a:br>
              <a:rPr lang="sr-Cyrl-RS" sz="4000" dirty="0">
                <a:solidFill>
                  <a:schemeClr val="bg1"/>
                </a:solidFill>
              </a:rPr>
            </a:br>
            <a:r>
              <a:rPr lang="sr-Cyrl-RS" sz="4000" dirty="0">
                <a:solidFill>
                  <a:schemeClr val="bg1"/>
                </a:solidFill>
              </a:rPr>
              <a:t>бугарских јединица и јединица Тимочке дивизије </a:t>
            </a:r>
            <a:r>
              <a:rPr lang="sr-Cyrl-RS" sz="4000" dirty="0" smtClean="0">
                <a:solidFill>
                  <a:schemeClr val="bg1"/>
                </a:solidFill>
              </a:rPr>
              <a:t>,том приликом </a:t>
            </a:r>
            <a:r>
              <a:rPr lang="sr-Cyrl-RS" sz="4000" dirty="0">
                <a:solidFill>
                  <a:schemeClr val="bg1"/>
                </a:solidFill>
              </a:rPr>
              <a:t>је погинуло 49 српских </a:t>
            </a:r>
            <a:r>
              <a:rPr lang="sr-Cyrl-RS" sz="4000" dirty="0" smtClean="0">
                <a:solidFill>
                  <a:schemeClr val="bg1"/>
                </a:solidFill>
              </a:rPr>
              <a:t>војиника</a:t>
            </a:r>
            <a:r>
              <a:rPr lang="sr-Cyrl-RS" sz="4000" dirty="0">
                <a:solidFill>
                  <a:schemeClr val="bg1"/>
                </a:solidFill>
              </a:rPr>
              <a:t>. </a:t>
            </a:r>
            <a:endParaRPr lang="sr-Latn-RS" sz="4000" dirty="0">
              <a:solidFill>
                <a:schemeClr val="bg1"/>
              </a:solidFill>
            </a:endParaRPr>
          </a:p>
        </p:txBody>
      </p:sp>
    </p:spTree>
    <p:extLst>
      <p:ext uri="{BB962C8B-B14F-4D97-AF65-F5344CB8AC3E}">
        <p14:creationId xmlns:p14="http://schemas.microsoft.com/office/powerpoint/2010/main" val="448027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normAutofit fontScale="90000"/>
          </a:bodyPr>
          <a:lstStyle/>
          <a:p>
            <a:r>
              <a:rPr lang="sr-Cyrl-RS" dirty="0" smtClean="0">
                <a:solidFill>
                  <a:schemeClr val="bg1"/>
                </a:solidFill>
              </a:rPr>
              <a:t>Након повлачења из Ниша и Крушевца, српска Друга армија, под командом војводе</a:t>
            </a:r>
            <a:br>
              <a:rPr lang="sr-Cyrl-RS" dirty="0" smtClean="0">
                <a:solidFill>
                  <a:schemeClr val="bg1"/>
                </a:solidFill>
              </a:rPr>
            </a:br>
            <a:r>
              <a:rPr lang="sr-Cyrl-RS" dirty="0" smtClean="0">
                <a:solidFill>
                  <a:schemeClr val="bg1"/>
                </a:solidFill>
              </a:rPr>
              <a:t> *Степе Степановића*</a:t>
            </a:r>
            <a:br>
              <a:rPr lang="sr-Cyrl-RS" dirty="0" smtClean="0">
                <a:solidFill>
                  <a:schemeClr val="bg1"/>
                </a:solidFill>
              </a:rPr>
            </a:br>
            <a:r>
              <a:rPr lang="sr-Cyrl-RS" dirty="0" smtClean="0">
                <a:solidFill>
                  <a:schemeClr val="bg1"/>
                </a:solidFill>
              </a:rPr>
              <a:t>је постављена дуж </a:t>
            </a:r>
            <a:r>
              <a:rPr lang="sr-Cyrl-RS" dirty="0" smtClean="0">
                <a:solidFill>
                  <a:schemeClr val="bg1"/>
                </a:solidFill>
              </a:rPr>
              <a:t>трасе </a:t>
            </a:r>
            <a:r>
              <a:rPr lang="sr-Cyrl-RS" dirty="0" smtClean="0">
                <a:solidFill>
                  <a:schemeClr val="bg1"/>
                </a:solidFill>
              </a:rPr>
              <a:t>Лесковац – </a:t>
            </a:r>
            <a:r>
              <a:rPr lang="sr-Cyrl-RS" dirty="0" smtClean="0">
                <a:solidFill>
                  <a:schemeClr val="bg1"/>
                </a:solidFill>
              </a:rPr>
              <a:t>Косово.</a:t>
            </a:r>
            <a:endParaRPr lang="sr-Latn-RS" dirty="0">
              <a:solidFill>
                <a:schemeClr val="bg1"/>
              </a:solidFill>
            </a:endParaRPr>
          </a:p>
        </p:txBody>
      </p:sp>
    </p:spTree>
    <p:extLst>
      <p:ext uri="{BB962C8B-B14F-4D97-AF65-F5344CB8AC3E}">
        <p14:creationId xmlns:p14="http://schemas.microsoft.com/office/powerpoint/2010/main" val="3831560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smtClean="0">
                <a:solidFill>
                  <a:schemeClr val="bg1"/>
                </a:solidFill>
              </a:rPr>
              <a:t>СТЕПАН СТЕПАНОВИЋ- СТЕПА</a:t>
            </a:r>
            <a:endParaRPr lang="sr-Latn-RS" dirty="0">
              <a:solidFill>
                <a:schemeClr val="bg1"/>
              </a:solidFill>
            </a:endParaRPr>
          </a:p>
        </p:txBody>
      </p:sp>
      <p:sp>
        <p:nvSpPr>
          <p:cNvPr id="4" name="Text Placeholder 3"/>
          <p:cNvSpPr>
            <a:spLocks noGrp="1"/>
          </p:cNvSpPr>
          <p:nvPr>
            <p:ph type="body" idx="1"/>
          </p:nvPr>
        </p:nvSpPr>
        <p:spPr>
          <a:xfrm>
            <a:off x="-4933056" y="692696"/>
            <a:ext cx="4040188" cy="639762"/>
          </a:xfrm>
        </p:spPr>
        <p:txBody>
          <a:bodyPr/>
          <a:lstStyle/>
          <a:p>
            <a:endParaRPr lang="sr-Latn-R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9512" y="1340768"/>
            <a:ext cx="4608512" cy="4924656"/>
          </a:xfrm>
        </p:spPr>
      </p:pic>
      <p:sp>
        <p:nvSpPr>
          <p:cNvPr id="6" name="Text Placeholder 5"/>
          <p:cNvSpPr>
            <a:spLocks noGrp="1"/>
          </p:cNvSpPr>
          <p:nvPr>
            <p:ph type="body" sz="quarter" idx="3"/>
          </p:nvPr>
        </p:nvSpPr>
        <p:spPr>
          <a:xfrm>
            <a:off x="4860032" y="1844824"/>
            <a:ext cx="4041775" cy="4824536"/>
          </a:xfrm>
        </p:spPr>
        <p:txBody>
          <a:bodyPr>
            <a:normAutofit lnSpcReduction="10000"/>
          </a:bodyPr>
          <a:lstStyle/>
          <a:p>
            <a:r>
              <a:rPr lang="sr-Cyrl-RS" sz="2800" dirty="0" smtClean="0">
                <a:solidFill>
                  <a:schemeClr val="bg1"/>
                </a:solidFill>
              </a:rPr>
              <a:t>Рођен - 11. марта 1856. – 27. април 1929 (73 год.) рођен је у Кумодражу код Београда, а умро је у Чачку.</a:t>
            </a:r>
          </a:p>
          <a:p>
            <a:r>
              <a:rPr lang="sr-Cyrl-RS" sz="2800" dirty="0" smtClean="0">
                <a:solidFill>
                  <a:schemeClr val="bg1"/>
                </a:solidFill>
              </a:rPr>
              <a:t>Код Куманова </a:t>
            </a:r>
            <a:r>
              <a:rPr lang="sr-Cyrl-RS" sz="2800" dirty="0" smtClean="0">
                <a:solidFill>
                  <a:schemeClr val="bg1"/>
                </a:solidFill>
              </a:rPr>
              <a:t>обављао </a:t>
            </a:r>
            <a:r>
              <a:rPr lang="sr-Cyrl-RS" sz="2800" dirty="0" smtClean="0">
                <a:solidFill>
                  <a:schemeClr val="bg1"/>
                </a:solidFill>
              </a:rPr>
              <a:t>је дужности команданта батаљона,пука,бригаде,дивизије и помоћника начелника Главног генералштаба. Два пута је био војни министар</a:t>
            </a:r>
          </a:p>
          <a:p>
            <a:endParaRPr lang="sr-Cyrl-RS" sz="2800" dirty="0" smtClean="0">
              <a:solidFill>
                <a:schemeClr val="bg1"/>
              </a:solidFill>
            </a:endParaRPr>
          </a:p>
        </p:txBody>
      </p:sp>
      <p:sp>
        <p:nvSpPr>
          <p:cNvPr id="7" name="Content Placeholder 6"/>
          <p:cNvSpPr>
            <a:spLocks noGrp="1"/>
          </p:cNvSpPr>
          <p:nvPr>
            <p:ph sz="quarter" idx="4"/>
          </p:nvPr>
        </p:nvSpPr>
        <p:spPr>
          <a:xfrm>
            <a:off x="9972600" y="2708920"/>
            <a:ext cx="4041775" cy="3951288"/>
          </a:xfrm>
        </p:spPr>
        <p:txBody>
          <a:bodyPr/>
          <a:lstStyle/>
          <a:p>
            <a:endParaRPr lang="sr-Latn-RS" dirty="0"/>
          </a:p>
        </p:txBody>
      </p:sp>
    </p:spTree>
    <p:extLst>
      <p:ext uri="{BB962C8B-B14F-4D97-AF65-F5344CB8AC3E}">
        <p14:creationId xmlns:p14="http://schemas.microsoft.com/office/powerpoint/2010/main" val="1693785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a:xfrm>
            <a:off x="179512" y="188640"/>
            <a:ext cx="8712968" cy="1368152"/>
          </a:xfrm>
        </p:spPr>
        <p:txBody>
          <a:bodyPr>
            <a:normAutofit/>
          </a:bodyPr>
          <a:lstStyle/>
          <a:p>
            <a:r>
              <a:rPr lang="sr-Cyrl-RS" sz="3200" dirty="0" smtClean="0">
                <a:solidFill>
                  <a:schemeClr val="bg1"/>
                </a:solidFill>
              </a:rPr>
              <a:t>У Првом балканском рату ( 1912 – 1913 ) Степа </a:t>
            </a:r>
            <a:br>
              <a:rPr lang="sr-Cyrl-RS" sz="3200" dirty="0" smtClean="0">
                <a:solidFill>
                  <a:schemeClr val="bg1"/>
                </a:solidFill>
              </a:rPr>
            </a:br>
            <a:r>
              <a:rPr lang="sr-Cyrl-RS" sz="3200" dirty="0" smtClean="0">
                <a:solidFill>
                  <a:schemeClr val="bg1"/>
                </a:solidFill>
              </a:rPr>
              <a:t>је командовао Другом армијом.</a:t>
            </a:r>
            <a:endParaRPr lang="sr-Latn-RS" sz="3200" dirty="0">
              <a:solidFill>
                <a:schemeClr val="bg1"/>
              </a:solidFill>
            </a:endParaRPr>
          </a:p>
        </p:txBody>
      </p:sp>
      <p:sp>
        <p:nvSpPr>
          <p:cNvPr id="11" name="Subtitle 10"/>
          <p:cNvSpPr>
            <a:spLocks noGrp="1"/>
          </p:cNvSpPr>
          <p:nvPr>
            <p:ph type="subTitle" idx="1"/>
          </p:nvPr>
        </p:nvSpPr>
        <p:spPr>
          <a:xfrm>
            <a:off x="251520" y="1772816"/>
            <a:ext cx="5472608" cy="4704928"/>
          </a:xfrm>
        </p:spPr>
        <p:txBody>
          <a:bodyPr>
            <a:normAutofit fontScale="92500" lnSpcReduction="10000"/>
          </a:bodyPr>
          <a:lstStyle/>
          <a:p>
            <a:r>
              <a:rPr lang="sr-Cyrl-RS" dirty="0" smtClean="0">
                <a:solidFill>
                  <a:schemeClr val="bg1"/>
                </a:solidFill>
              </a:rPr>
              <a:t>У Другом балканском рату, армија под Степином кома- ндом пожртвовано је бранила нишавску зону са утврђеним логором у Пироту.  Кад је </a:t>
            </a:r>
            <a:r>
              <a:rPr lang="sr-Cyrl-RS" dirty="0" smtClean="0">
                <a:solidFill>
                  <a:schemeClr val="bg1"/>
                </a:solidFill>
              </a:rPr>
              <a:t>почео </a:t>
            </a:r>
            <a:r>
              <a:rPr lang="sr-Cyrl-RS" dirty="0" smtClean="0">
                <a:solidFill>
                  <a:schemeClr val="bg1"/>
                </a:solidFill>
              </a:rPr>
              <a:t>Први светски рат,као </a:t>
            </a:r>
            <a:r>
              <a:rPr lang="sr-Cyrl-RS" dirty="0" smtClean="0">
                <a:solidFill>
                  <a:schemeClr val="bg1"/>
                </a:solidFill>
              </a:rPr>
              <a:t>заступник </a:t>
            </a:r>
            <a:r>
              <a:rPr lang="sr-Cyrl-RS" dirty="0" smtClean="0">
                <a:solidFill>
                  <a:schemeClr val="bg1"/>
                </a:solidFill>
              </a:rPr>
              <a:t>одсутног начелника штаба врховне команде Радомира Путника,руководио је мобили- зацијом и концентрацијом Српске војиске.</a:t>
            </a:r>
            <a:endParaRPr lang="sr-Latn-RS" dirty="0">
              <a:solidFill>
                <a:schemeClr val="bg1"/>
              </a:solidFill>
            </a:endParaRPr>
          </a:p>
        </p:txBody>
      </p:sp>
      <p:pic>
        <p:nvPicPr>
          <p:cNvPr id="9" name="Content Placeholder 8"/>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012160" y="1844824"/>
            <a:ext cx="2773362" cy="4525963"/>
          </a:xfrm>
        </p:spPr>
      </p:pic>
    </p:spTree>
    <p:extLst>
      <p:ext uri="{BB962C8B-B14F-4D97-AF65-F5344CB8AC3E}">
        <p14:creationId xmlns:p14="http://schemas.microsoft.com/office/powerpoint/2010/main" val="3642874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ru-RU" dirty="0"/>
              <a:t> </a:t>
            </a:r>
            <a:endParaRPr lang="sr-Latn-R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44" y="0"/>
            <a:ext cx="9143999" cy="6858000"/>
          </a:xfrm>
        </p:spPr>
      </p:pic>
      <p:sp>
        <p:nvSpPr>
          <p:cNvPr id="4" name="TextBox 3"/>
          <p:cNvSpPr txBox="1"/>
          <p:nvPr/>
        </p:nvSpPr>
        <p:spPr>
          <a:xfrm>
            <a:off x="179512" y="1268760"/>
            <a:ext cx="9144000" cy="3170099"/>
          </a:xfrm>
          <a:prstGeom prst="rect">
            <a:avLst/>
          </a:prstGeom>
          <a:noFill/>
        </p:spPr>
        <p:txBody>
          <a:bodyPr wrap="square" rtlCol="0">
            <a:spAutoFit/>
          </a:bodyPr>
          <a:lstStyle/>
          <a:p>
            <a:pPr algn="ctr"/>
            <a:r>
              <a:rPr lang="ru-RU" sz="4000" dirty="0" smtClean="0">
                <a:latin typeface="+mj-lt"/>
              </a:rPr>
              <a:t>   </a:t>
            </a:r>
            <a:r>
              <a:rPr lang="ru-RU" sz="4000" dirty="0" smtClean="0">
                <a:latin typeface="+mj-lt"/>
                <a:cs typeface="Aharoni" pitchFamily="2" charset="-79"/>
              </a:rPr>
              <a:t>Осмог </a:t>
            </a:r>
            <a:r>
              <a:rPr lang="ru-RU" sz="4000" dirty="0">
                <a:latin typeface="+mj-lt"/>
                <a:cs typeface="Aharoni" pitchFamily="2" charset="-79"/>
              </a:rPr>
              <a:t>и 9. новембра, бугарске трупе </a:t>
            </a:r>
            <a:r>
              <a:rPr lang="ru-RU" sz="4000" dirty="0" smtClean="0">
                <a:latin typeface="+mj-lt"/>
                <a:cs typeface="Aharoni" pitchFamily="2" charset="-79"/>
              </a:rPr>
              <a:t>   су приморали Србе </a:t>
            </a:r>
            <a:r>
              <a:rPr lang="ru-RU" sz="4000" dirty="0">
                <a:latin typeface="+mj-lt"/>
                <a:cs typeface="Aharoni" pitchFamily="2" charset="-79"/>
              </a:rPr>
              <a:t>да се повуку са њиховог положаја,из Лесковаца, и напредовале су ка десној обали Пусте реке</a:t>
            </a:r>
            <a:r>
              <a:rPr lang="ru-RU" sz="4000" dirty="0" smtClean="0">
                <a:latin typeface="+mj-lt"/>
                <a:cs typeface="Aharoni" pitchFamily="2" charset="-79"/>
              </a:rPr>
              <a:t>. </a:t>
            </a:r>
            <a:endParaRPr lang="sr-Latn-RS" sz="4000" dirty="0">
              <a:latin typeface="Berlin Sans FB Demi" pitchFamily="34" charset="0"/>
              <a:cs typeface="Aharoni" pitchFamily="2" charset="-79"/>
            </a:endParaRPr>
          </a:p>
        </p:txBody>
      </p:sp>
    </p:spTree>
    <p:extLst>
      <p:ext uri="{BB962C8B-B14F-4D97-AF65-F5344CB8AC3E}">
        <p14:creationId xmlns:p14="http://schemas.microsoft.com/office/powerpoint/2010/main" val="4031115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420888"/>
            <a:ext cx="8229600" cy="1143000"/>
          </a:xfrm>
        </p:spPr>
        <p:txBody>
          <a:bodyPr>
            <a:normAutofit fontScale="90000"/>
          </a:bodyPr>
          <a:lstStyle/>
          <a:p>
            <a:r>
              <a:rPr lang="ru-RU" dirty="0">
                <a:solidFill>
                  <a:schemeClr val="bg1"/>
                </a:solidFill>
              </a:rPr>
              <a:t>Задатак Тимочке дивизије је био да задржи бугарску војску до доласка Моравске дивизије другог позива, Прве армије</a:t>
            </a:r>
            <a:r>
              <a:rPr lang="ru-RU" dirty="0" smtClean="0">
                <a:solidFill>
                  <a:schemeClr val="bg1"/>
                </a:solidFill>
              </a:rPr>
              <a:t>.</a:t>
            </a:r>
            <a:br>
              <a:rPr lang="ru-RU" dirty="0" smtClean="0">
                <a:solidFill>
                  <a:schemeClr val="bg1"/>
                </a:solidFill>
              </a:rPr>
            </a:br>
            <a:r>
              <a:rPr lang="ru-RU" dirty="0">
                <a:solidFill>
                  <a:schemeClr val="bg1"/>
                </a:solidFill>
              </a:rPr>
              <a:t>За команданта ове маневарске </a:t>
            </a:r>
            <a:r>
              <a:rPr lang="ru-RU" dirty="0" smtClean="0">
                <a:solidFill>
                  <a:schemeClr val="bg1"/>
                </a:solidFill>
              </a:rPr>
              <a:t>групе</a:t>
            </a:r>
            <a:br>
              <a:rPr lang="ru-RU" dirty="0" smtClean="0">
                <a:solidFill>
                  <a:schemeClr val="bg1"/>
                </a:solidFill>
              </a:rPr>
            </a:br>
            <a:r>
              <a:rPr lang="ru-RU" dirty="0">
                <a:solidFill>
                  <a:schemeClr val="bg1"/>
                </a:solidFill>
              </a:rPr>
              <a:t>Степа је именовао команданта Моравске дивизије другог позива </a:t>
            </a:r>
            <a:r>
              <a:rPr lang="ru-RU" dirty="0" smtClean="0">
                <a:solidFill>
                  <a:schemeClr val="bg1"/>
                </a:solidFill>
              </a:rPr>
              <a:t>пуковника Љубомира Милића</a:t>
            </a:r>
            <a:r>
              <a:rPr lang="ru-RU" dirty="0">
                <a:solidFill>
                  <a:schemeClr val="bg1"/>
                </a:solidFill>
              </a:rPr>
              <a:t>.</a:t>
            </a:r>
            <a:endParaRPr lang="sr-Latn-RS" dirty="0">
              <a:solidFill>
                <a:schemeClr val="bg1"/>
              </a:solidFill>
            </a:endParaRPr>
          </a:p>
        </p:txBody>
      </p:sp>
    </p:spTree>
    <p:extLst>
      <p:ext uri="{BB962C8B-B14F-4D97-AF65-F5344CB8AC3E}">
        <p14:creationId xmlns:p14="http://schemas.microsoft.com/office/powerpoint/2010/main" val="2797981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843176" y="116632"/>
            <a:ext cx="8291264" cy="1162050"/>
          </a:xfrm>
        </p:spPr>
        <p:txBody>
          <a:bodyPr>
            <a:normAutofit/>
          </a:bodyPr>
          <a:lstStyle/>
          <a:p>
            <a:r>
              <a:rPr lang="sr-Cyrl-RS" sz="5400" dirty="0" smtClean="0">
                <a:solidFill>
                  <a:schemeClr val="bg1"/>
                </a:solidFill>
              </a:rPr>
              <a:t>*ЉУБОМИР МИЛИЋ</a:t>
            </a:r>
            <a:endParaRPr lang="sr-Latn-RS" sz="5400" dirty="0">
              <a:solidFill>
                <a:schemeClr val="bg1"/>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556792"/>
            <a:ext cx="3710940" cy="4701540"/>
          </a:xfrm>
        </p:spPr>
      </p:pic>
      <p:sp>
        <p:nvSpPr>
          <p:cNvPr id="7" name="Text Placeholder 6"/>
          <p:cNvSpPr>
            <a:spLocks noGrp="1"/>
          </p:cNvSpPr>
          <p:nvPr>
            <p:ph type="body" sz="half" idx="2"/>
          </p:nvPr>
        </p:nvSpPr>
        <p:spPr>
          <a:xfrm>
            <a:off x="4499992" y="1196752"/>
            <a:ext cx="4160441" cy="5472608"/>
          </a:xfrm>
        </p:spPr>
        <p:txBody>
          <a:bodyPr>
            <a:normAutofit fontScale="92500"/>
          </a:bodyPr>
          <a:lstStyle/>
          <a:p>
            <a:pPr algn="ctr"/>
            <a:r>
              <a:rPr lang="ru-RU" sz="2800" dirty="0">
                <a:solidFill>
                  <a:schemeClr val="bg1"/>
                </a:solidFill>
              </a:rPr>
              <a:t>Рођен је </a:t>
            </a:r>
            <a:r>
              <a:rPr lang="ru-RU" sz="2800" dirty="0" smtClean="0">
                <a:solidFill>
                  <a:schemeClr val="bg1"/>
                </a:solidFill>
              </a:rPr>
              <a:t>11. фебруара</a:t>
            </a:r>
            <a:r>
              <a:rPr lang="ru-RU" sz="2800" dirty="0">
                <a:solidFill>
                  <a:schemeClr val="bg1"/>
                </a:solidFill>
              </a:rPr>
              <a:t> 1861.. у Горњем </a:t>
            </a:r>
            <a:r>
              <a:rPr lang="ru-RU" sz="2800" dirty="0" smtClean="0">
                <a:solidFill>
                  <a:schemeClr val="bg1"/>
                </a:solidFill>
              </a:rPr>
              <a:t>Милановцу.</a:t>
            </a:r>
            <a:r>
              <a:rPr lang="ru-RU" sz="2800" dirty="0"/>
              <a:t>  </a:t>
            </a:r>
            <a:r>
              <a:rPr lang="ru-RU" sz="2800" dirty="0">
                <a:solidFill>
                  <a:schemeClr val="bg1"/>
                </a:solidFill>
              </a:rPr>
              <a:t>После </a:t>
            </a:r>
            <a:r>
              <a:rPr lang="ru-RU" sz="2800" dirty="0" smtClean="0">
                <a:solidFill>
                  <a:schemeClr val="bg1"/>
                </a:solidFill>
              </a:rPr>
              <a:t>за- вршекта Реалке</a:t>
            </a:r>
            <a:r>
              <a:rPr lang="ru-RU" sz="2800" dirty="0">
                <a:solidFill>
                  <a:schemeClr val="bg1"/>
                </a:solidFill>
              </a:rPr>
              <a:t>, уписао је </a:t>
            </a:r>
            <a:r>
              <a:rPr lang="ru-RU" sz="2800" dirty="0">
                <a:solidFill>
                  <a:schemeClr val="bg1"/>
                </a:solidFill>
              </a:rPr>
              <a:t>н</a:t>
            </a:r>
            <a:r>
              <a:rPr lang="ru-RU" sz="2800" dirty="0" smtClean="0">
                <a:solidFill>
                  <a:schemeClr val="bg1"/>
                </a:solidFill>
              </a:rPr>
              <a:t>ижу школу Војне Академије 1880. </a:t>
            </a:r>
            <a:r>
              <a:rPr lang="ru-RU" sz="2800" dirty="0"/>
              <a:t> </a:t>
            </a:r>
            <a:r>
              <a:rPr lang="ru-RU" sz="2800" dirty="0" smtClean="0">
                <a:solidFill>
                  <a:schemeClr val="bg1"/>
                </a:solidFill>
              </a:rPr>
              <a:t>Шко-ловаље је завшио 2.08. 1883. и истог дана је унапређен у потпоручника. Поручник – 22.02. 1887,капетак 2. класе – 1.01</a:t>
            </a:r>
          </a:p>
          <a:p>
            <a:pPr algn="ctr"/>
            <a:r>
              <a:rPr lang="ru-RU" sz="2800" dirty="0" smtClean="0">
                <a:solidFill>
                  <a:schemeClr val="bg1"/>
                </a:solidFill>
              </a:rPr>
              <a:t>1891. И капетан 1. класе – 26.09.1893.</a:t>
            </a:r>
            <a:endParaRPr lang="sr-Latn-RS" sz="2800" dirty="0">
              <a:solidFill>
                <a:schemeClr val="bg1"/>
              </a:solidFill>
            </a:endParaRPr>
          </a:p>
        </p:txBody>
      </p:sp>
    </p:spTree>
    <p:extLst>
      <p:ext uri="{BB962C8B-B14F-4D97-AF65-F5344CB8AC3E}">
        <p14:creationId xmlns:p14="http://schemas.microsoft.com/office/powerpoint/2010/main" val="10206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88840"/>
            <a:ext cx="8229600" cy="2722314"/>
          </a:xfrm>
        </p:spPr>
        <p:txBody>
          <a:bodyPr>
            <a:normAutofit fontScale="90000"/>
          </a:bodyPr>
          <a:lstStyle/>
          <a:p>
            <a:r>
              <a:rPr lang="sr-Cyrl-RS" dirty="0" smtClean="0">
                <a:solidFill>
                  <a:schemeClr val="bg1"/>
                </a:solidFill>
              </a:rPr>
              <a:t>Краљевина Бугарска</a:t>
            </a:r>
            <a:br>
              <a:rPr lang="sr-Cyrl-RS" dirty="0" smtClean="0">
                <a:solidFill>
                  <a:schemeClr val="bg1"/>
                </a:solidFill>
              </a:rPr>
            </a:br>
            <a:r>
              <a:rPr lang="sr-Cyrl-RS" dirty="0" smtClean="0">
                <a:solidFill>
                  <a:schemeClr val="bg1"/>
                </a:solidFill>
              </a:rPr>
              <a:t/>
            </a:r>
            <a:br>
              <a:rPr lang="sr-Cyrl-RS" dirty="0" smtClean="0">
                <a:solidFill>
                  <a:schemeClr val="bg1"/>
                </a:solidFill>
              </a:rPr>
            </a:br>
            <a:r>
              <a:rPr lang="sr-Cyrl-RS" dirty="0" smtClean="0">
                <a:solidFill>
                  <a:schemeClr val="bg1"/>
                </a:solidFill>
              </a:rPr>
              <a:t>6. Септембра 1915, Бугарска је приступила војном савезу Централних сила ( Немачка ,Аустроугарска,Турска и Бугарска)</a:t>
            </a:r>
            <a:endParaRPr lang="sr-Latn-RS" dirty="0">
              <a:solidFill>
                <a:schemeClr val="bg1"/>
              </a:solidFill>
            </a:endParaRPr>
          </a:p>
        </p:txBody>
      </p:sp>
      <p:sp>
        <p:nvSpPr>
          <p:cNvPr id="5" name="Content Placeholder 4"/>
          <p:cNvSpPr>
            <a:spLocks noGrp="1"/>
          </p:cNvSpPr>
          <p:nvPr>
            <p:ph idx="1"/>
          </p:nvPr>
        </p:nvSpPr>
        <p:spPr>
          <a:xfrm flipV="1">
            <a:off x="395536" y="-243408"/>
            <a:ext cx="8229600" cy="45719"/>
          </a:xfrm>
        </p:spPr>
        <p:txBody>
          <a:bodyPr>
            <a:normAutofit fontScale="25000" lnSpcReduction="20000"/>
          </a:bodyPr>
          <a:lstStyle/>
          <a:p>
            <a:endParaRPr lang="sr-Latn-RS" dirty="0"/>
          </a:p>
        </p:txBody>
      </p:sp>
    </p:spTree>
    <p:extLst>
      <p:ext uri="{BB962C8B-B14F-4D97-AF65-F5344CB8AC3E}">
        <p14:creationId xmlns:p14="http://schemas.microsoft.com/office/powerpoint/2010/main" val="2670940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251520" y="1196752"/>
            <a:ext cx="5050904" cy="4234482"/>
          </a:xfrm>
        </p:spPr>
        <p:txBody>
          <a:bodyPr>
            <a:normAutofit fontScale="90000"/>
          </a:bodyPr>
          <a:lstStyle/>
          <a:p>
            <a:r>
              <a:rPr lang="sr-Cyrl-RS" sz="3100" dirty="0">
                <a:solidFill>
                  <a:schemeClr val="bg1"/>
                </a:solidFill>
              </a:rPr>
              <a:t>Командант артиљеријских снага Друге армије, пуковник Војислав </a:t>
            </a:r>
            <a:r>
              <a:rPr lang="sr-Cyrl-RS" sz="3100" dirty="0" smtClean="0">
                <a:solidFill>
                  <a:schemeClr val="bg1"/>
                </a:solidFill>
              </a:rPr>
              <a:t>Милојевић</a:t>
            </a:r>
            <a:r>
              <a:rPr lang="sr-Cyrl-RS" sz="3100" dirty="0">
                <a:solidFill>
                  <a:schemeClr val="bg1"/>
                </a:solidFill>
              </a:rPr>
              <a:t>,</a:t>
            </a:r>
            <a:r>
              <a:rPr lang="sr-Cyrl-RS" sz="3100" dirty="0" smtClean="0">
                <a:solidFill>
                  <a:schemeClr val="bg1"/>
                </a:solidFill>
              </a:rPr>
              <a:t> </a:t>
            </a:r>
            <a:r>
              <a:rPr lang="sr-Cyrl-RS" sz="3100" dirty="0">
                <a:solidFill>
                  <a:schemeClr val="bg1"/>
                </a:solidFill>
              </a:rPr>
              <a:t>успео је да заустави напредовање Бугара. Јака српска артиљериска ватра паралисала је непријатеља те је </a:t>
            </a:r>
            <a:r>
              <a:rPr lang="sr-Cyrl-RS" sz="3100" dirty="0" smtClean="0">
                <a:solidFill>
                  <a:schemeClr val="bg1"/>
                </a:solidFill>
              </a:rPr>
              <a:t>уследило је повлачење </a:t>
            </a:r>
            <a:r>
              <a:rPr lang="sr-Cyrl-RS" sz="3100" dirty="0">
                <a:solidFill>
                  <a:schemeClr val="bg1"/>
                </a:solidFill>
              </a:rPr>
              <a:t>бугарских јединица</a:t>
            </a:r>
            <a:r>
              <a:rPr lang="sr-Cyrl-RS" sz="3100" dirty="0" smtClean="0">
                <a:solidFill>
                  <a:schemeClr val="bg1"/>
                </a:solidFill>
              </a:rPr>
              <a:t>.</a:t>
            </a:r>
            <a:r>
              <a:rPr lang="sr-Cyrl-RS" dirty="0" smtClean="0">
                <a:solidFill>
                  <a:schemeClr val="bg1"/>
                </a:solidFill>
              </a:rPr>
              <a:t/>
            </a:r>
            <a:br>
              <a:rPr lang="sr-Cyrl-RS" dirty="0" smtClean="0">
                <a:solidFill>
                  <a:schemeClr val="bg1"/>
                </a:solidFill>
              </a:rPr>
            </a:br>
            <a:r>
              <a:rPr lang="ru-RU" sz="3100" dirty="0">
                <a:solidFill>
                  <a:schemeClr val="bg1"/>
                </a:solidFill>
              </a:rPr>
              <a:t>Бугари су претрпели велике губитке,само у реону дејства Шумадиске дивизије (погинулих 500 и заробљено 100 бугарских војника). </a:t>
            </a:r>
            <a:endParaRPr lang="sr-Latn-RS" sz="3100" dirty="0">
              <a:solidFill>
                <a:schemeClr val="bg1"/>
              </a:solidFill>
            </a:endParaRPr>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08104" y="1844824"/>
            <a:ext cx="3430860" cy="4665970"/>
          </a:xfrm>
        </p:spPr>
      </p:pic>
      <p:sp>
        <p:nvSpPr>
          <p:cNvPr id="11" name="TextBox 10"/>
          <p:cNvSpPr txBox="1"/>
          <p:nvPr/>
        </p:nvSpPr>
        <p:spPr>
          <a:xfrm>
            <a:off x="5508104" y="404664"/>
            <a:ext cx="3635896" cy="1200329"/>
          </a:xfrm>
          <a:prstGeom prst="rect">
            <a:avLst/>
          </a:prstGeom>
          <a:noFill/>
        </p:spPr>
        <p:txBody>
          <a:bodyPr wrap="square" rtlCol="0">
            <a:spAutoFit/>
          </a:bodyPr>
          <a:lstStyle/>
          <a:p>
            <a:pPr algn="ctr"/>
            <a:r>
              <a:rPr lang="sr-Cyrl-RS" sz="2400" dirty="0" smtClean="0">
                <a:solidFill>
                  <a:schemeClr val="bg1"/>
                </a:solidFill>
              </a:rPr>
              <a:t>Војислав Милојевић рођен 19. март 1893. – 1865. </a:t>
            </a:r>
            <a:endParaRPr lang="sr-Latn-RS" sz="2400" dirty="0">
              <a:solidFill>
                <a:schemeClr val="bg1"/>
              </a:solidFill>
            </a:endParaRPr>
          </a:p>
        </p:txBody>
      </p:sp>
    </p:spTree>
    <p:extLst>
      <p:ext uri="{BB962C8B-B14F-4D97-AF65-F5344CB8AC3E}">
        <p14:creationId xmlns:p14="http://schemas.microsoft.com/office/powerpoint/2010/main" val="4188804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708920"/>
            <a:ext cx="8229600" cy="1143000"/>
          </a:xfrm>
        </p:spPr>
        <p:txBody>
          <a:bodyPr>
            <a:normAutofit fontScale="90000"/>
          </a:bodyPr>
          <a:lstStyle/>
          <a:p>
            <a:r>
              <a:rPr lang="sr-Cyrl-RS" dirty="0">
                <a:solidFill>
                  <a:schemeClr val="bg1"/>
                </a:solidFill>
              </a:rPr>
              <a:t>Моравска дивизија је заробила 33 војника и једног потпоручника. Важан догађај одиграо се код села Миланова. Командант Бугарске прве дивизије упутио је своју Трећу бригаду из резерве да прихвати њихову Прву и Другу бригаду, која је одступала од Бојника и Лебана.</a:t>
            </a:r>
            <a:endParaRPr lang="sr-Latn-RS" dirty="0">
              <a:solidFill>
                <a:schemeClr val="bg1"/>
              </a:solidFill>
            </a:endParaRPr>
          </a:p>
        </p:txBody>
      </p:sp>
    </p:spTree>
    <p:extLst>
      <p:ext uri="{BB962C8B-B14F-4D97-AF65-F5344CB8AC3E}">
        <p14:creationId xmlns:p14="http://schemas.microsoft.com/office/powerpoint/2010/main" val="2485581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rmAutofit fontScale="90000"/>
          </a:bodyPr>
          <a:lstStyle/>
          <a:p>
            <a:r>
              <a:rPr lang="ru-RU" dirty="0">
                <a:solidFill>
                  <a:schemeClr val="bg1"/>
                </a:solidFill>
              </a:rPr>
              <a:t>Трећа Бугарска бригада сударила се са Трећим моравским пуком другог позива,па су се Бугари по мраку повукли на брдо Хисар код Лесковца,а убрзо су морали да се повуку на око 18 километара од само града Лесковца. На овај начин постигнут је циљ.</a:t>
            </a:r>
            <a:endParaRPr lang="sr-Latn-RS" dirty="0">
              <a:solidFill>
                <a:schemeClr val="bg1"/>
              </a:solidFill>
            </a:endParaRPr>
          </a:p>
        </p:txBody>
      </p:sp>
    </p:spTree>
    <p:extLst>
      <p:ext uri="{BB962C8B-B14F-4D97-AF65-F5344CB8AC3E}">
        <p14:creationId xmlns:p14="http://schemas.microsoft.com/office/powerpoint/2010/main" val="59091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920880" cy="6120680"/>
          </a:xfrm>
          <a:solidFill>
            <a:schemeClr val="accent4">
              <a:lumMod val="75000"/>
            </a:schemeClr>
          </a:solidFill>
          <a:ln>
            <a:solidFill>
              <a:schemeClr val="tx1">
                <a:lumMod val="95000"/>
                <a:lumOff val="5000"/>
              </a:schemeClr>
            </a:solidFill>
          </a:ln>
        </p:spPr>
        <p:txBody>
          <a:bodyPr>
            <a:normAutofit fontScale="90000"/>
          </a:bodyPr>
          <a:lstStyle/>
          <a:p>
            <a:r>
              <a:rPr lang="sr-Cyrl-RS" dirty="0">
                <a:solidFill>
                  <a:schemeClr val="bg1"/>
                </a:solidFill>
              </a:rPr>
              <a:t>Пут Прокупље–Лебане био је отворен. Тиме је битка за Пусту Реку завршена. Ова битка је позната као </a:t>
            </a:r>
            <a:r>
              <a:rPr lang="sr-Cyrl-RS" i="1" dirty="0">
                <a:solidFill>
                  <a:schemeClr val="bg1"/>
                </a:solidFill>
              </a:rPr>
              <a:t>Лесковачки противудар</a:t>
            </a:r>
            <a:r>
              <a:rPr lang="sr-Cyrl-RS" dirty="0" smtClean="0">
                <a:solidFill>
                  <a:schemeClr val="bg1"/>
                </a:solidFill>
              </a:rPr>
              <a:t>.</a:t>
            </a:r>
            <a:r>
              <a:rPr lang="sr-Latn-RS" dirty="0">
                <a:solidFill>
                  <a:schemeClr val="bg1"/>
                </a:solidFill>
              </a:rPr>
              <a:t> </a:t>
            </a:r>
            <a:r>
              <a:rPr lang="sr-Cyrl-RS" dirty="0">
                <a:solidFill>
                  <a:schemeClr val="bg1"/>
                </a:solidFill>
              </a:rPr>
              <a:t>Једини правац за повлачење српске војске остао је преко Косова,ка </a:t>
            </a:r>
            <a:r>
              <a:rPr lang="sr-Cyrl-RS" dirty="0" smtClean="0">
                <a:solidFill>
                  <a:schemeClr val="bg1"/>
                </a:solidFill>
              </a:rPr>
              <a:t>Албанији.</a:t>
            </a:r>
            <a:r>
              <a:rPr lang="sr-Cyrl-RS" baseline="30000" dirty="0">
                <a:solidFill>
                  <a:schemeClr val="bg1"/>
                </a:solidFill>
              </a:rPr>
              <a:t> </a:t>
            </a:r>
            <a:r>
              <a:rPr lang="sr-Cyrl-RS" dirty="0" smtClean="0">
                <a:solidFill>
                  <a:schemeClr val="bg1"/>
                </a:solidFill>
              </a:rPr>
              <a:t>Због </a:t>
            </a:r>
            <a:r>
              <a:rPr lang="sr-Cyrl-RS" dirty="0">
                <a:solidFill>
                  <a:schemeClr val="bg1"/>
                </a:solidFill>
              </a:rPr>
              <a:t>овог подвига пуковник Љубомир </a:t>
            </a:r>
            <a:r>
              <a:rPr lang="sr-Cyrl-RS" dirty="0" smtClean="0">
                <a:solidFill>
                  <a:schemeClr val="bg1"/>
                </a:solidFill>
              </a:rPr>
              <a:t>Милић</a:t>
            </a:r>
            <a:r>
              <a:rPr lang="sr-Cyrl-RS" dirty="0">
                <a:solidFill>
                  <a:schemeClr val="bg1"/>
                </a:solidFill>
              </a:rPr>
              <a:t> </a:t>
            </a:r>
            <a:r>
              <a:rPr lang="sr-Cyrl-RS" dirty="0" smtClean="0">
                <a:solidFill>
                  <a:schemeClr val="bg1"/>
                </a:solidFill>
              </a:rPr>
              <a:t>унапређен </a:t>
            </a:r>
            <a:r>
              <a:rPr lang="sr-Cyrl-RS" dirty="0">
                <a:solidFill>
                  <a:schemeClr val="bg1"/>
                </a:solidFill>
              </a:rPr>
              <a:t>је у чин </a:t>
            </a:r>
            <a:r>
              <a:rPr lang="sr-Cyrl-RS" dirty="0" smtClean="0">
                <a:solidFill>
                  <a:schemeClr val="bg1"/>
                </a:solidFill>
              </a:rPr>
              <a:t>генерала</a:t>
            </a:r>
            <a:endParaRPr lang="sr-Latn-RS" dirty="0">
              <a:solidFill>
                <a:schemeClr val="bg1"/>
              </a:solidFill>
            </a:endParaRPr>
          </a:p>
        </p:txBody>
      </p:sp>
    </p:spTree>
    <p:extLst>
      <p:ext uri="{BB962C8B-B14F-4D97-AF65-F5344CB8AC3E}">
        <p14:creationId xmlns:p14="http://schemas.microsoft.com/office/powerpoint/2010/main" val="652964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332656"/>
            <a:ext cx="7772400" cy="1470025"/>
          </a:xfrm>
        </p:spPr>
        <p:txBody>
          <a:bodyPr/>
          <a:lstStyle/>
          <a:p>
            <a:r>
              <a:rPr lang="sr-Cyrl-RS" dirty="0" smtClean="0">
                <a:solidFill>
                  <a:schemeClr val="bg1"/>
                </a:solidFill>
              </a:rPr>
              <a:t>ДОГАЂАЈИ КОЈИ СУ УСЛЕДИЛИ</a:t>
            </a:r>
            <a:r>
              <a:rPr lang="sr-Cyrl-RS" dirty="0"/>
              <a:t/>
            </a:r>
            <a:br>
              <a:rPr lang="sr-Cyrl-RS" dirty="0"/>
            </a:br>
            <a:endParaRPr lang="sr-Latn-RS" dirty="0"/>
          </a:p>
        </p:txBody>
      </p:sp>
      <p:sp>
        <p:nvSpPr>
          <p:cNvPr id="4" name="Subtitle 3"/>
          <p:cNvSpPr>
            <a:spLocks noGrp="1"/>
          </p:cNvSpPr>
          <p:nvPr>
            <p:ph type="subTitle" idx="1"/>
          </p:nvPr>
        </p:nvSpPr>
        <p:spPr>
          <a:xfrm>
            <a:off x="899592" y="1628800"/>
            <a:ext cx="7488832" cy="4680520"/>
          </a:xfrm>
          <a:solidFill>
            <a:schemeClr val="accent4">
              <a:lumMod val="75000"/>
            </a:schemeClr>
          </a:solidFill>
        </p:spPr>
        <p:txBody>
          <a:bodyPr>
            <a:normAutofit fontScale="85000" lnSpcReduction="20000"/>
          </a:bodyPr>
          <a:lstStyle/>
          <a:p>
            <a:r>
              <a:rPr lang="ru-RU" dirty="0">
                <a:solidFill>
                  <a:schemeClr val="bg1"/>
                </a:solidFill>
              </a:rPr>
              <a:t>Суочена са тешком војном ситуацијом српска влада је на седници којом је председавао регент Александар Карађорђевић у Крушевцу 29. октобра 1915. године одлучила да ће држава истрајати на досадашњем политичком курсу. Након што српске трупе нису успеле да се пробију према Скопљу и да се затим споје са савезничким трупама на југу, Влада и Врховна команда одлучиле су се на повлачење на албанску обалу одакле би српска војска била евакуисана. Наредба за повлачење издата је 25. новембра 1915. године. Повлачење српских снага вршено је у три </a:t>
            </a:r>
            <a:r>
              <a:rPr lang="ru-RU" dirty="0" smtClean="0">
                <a:solidFill>
                  <a:schemeClr val="bg1"/>
                </a:solidFill>
              </a:rPr>
              <a:t>правца</a:t>
            </a:r>
          </a:p>
          <a:p>
            <a:endParaRPr lang="sr-Latn-RS" dirty="0">
              <a:solidFill>
                <a:schemeClr val="bg1"/>
              </a:solidFill>
            </a:endParaRPr>
          </a:p>
        </p:txBody>
      </p:sp>
    </p:spTree>
    <p:extLst>
      <p:ext uri="{BB962C8B-B14F-4D97-AF65-F5344CB8AC3E}">
        <p14:creationId xmlns:p14="http://schemas.microsoft.com/office/powerpoint/2010/main" val="906933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512" y="1268760"/>
            <a:ext cx="8784976" cy="4464496"/>
          </a:xfrm>
          <a:solidFill>
            <a:schemeClr val="accent4">
              <a:lumMod val="75000"/>
            </a:schemeClr>
          </a:solidFill>
        </p:spPr>
        <p:txBody>
          <a:bodyPr>
            <a:noAutofit/>
          </a:bodyPr>
          <a:lstStyle/>
          <a:p>
            <a:r>
              <a:rPr lang="sr-Cyrl-RS" sz="3200" dirty="0" smtClean="0">
                <a:solidFill>
                  <a:schemeClr val="bg1"/>
                </a:solidFill>
              </a:rPr>
              <a:t>1.  Пећ — Андријевица — Подгорица—Скадар        2.</a:t>
            </a:r>
            <a:r>
              <a:rPr lang="sr-Cyrl-RS" sz="3200" dirty="0">
                <a:solidFill>
                  <a:schemeClr val="bg1"/>
                </a:solidFill>
              </a:rPr>
              <a:t> Призрен—Љум Кула—Спис—Флети </a:t>
            </a:r>
            <a:r>
              <a:rPr lang="sr-Cyrl-RS" sz="3200" dirty="0" smtClean="0">
                <a:solidFill>
                  <a:schemeClr val="bg1"/>
                </a:solidFill>
              </a:rPr>
              <a:t>  Пука—Скадар—Љеш</a:t>
            </a:r>
            <a:br>
              <a:rPr lang="sr-Cyrl-RS" sz="3200" dirty="0" smtClean="0">
                <a:solidFill>
                  <a:schemeClr val="bg1"/>
                </a:solidFill>
              </a:rPr>
            </a:br>
            <a:r>
              <a:rPr lang="sr-Cyrl-RS" sz="3200" dirty="0" smtClean="0">
                <a:solidFill>
                  <a:schemeClr val="bg1"/>
                </a:solidFill>
              </a:rPr>
              <a:t>3. Призрен—Љум </a:t>
            </a:r>
            <a:r>
              <a:rPr lang="sr-Cyrl-RS" sz="3200" dirty="0">
                <a:solidFill>
                  <a:schemeClr val="bg1"/>
                </a:solidFill>
              </a:rPr>
              <a:t>Кула—Пишкопеја—Дебар—Елбасан.</a:t>
            </a:r>
            <a:endParaRPr lang="sr-Latn-RS" sz="3200" dirty="0">
              <a:solidFill>
                <a:schemeClr val="bg1"/>
              </a:solidFill>
            </a:endParaRPr>
          </a:p>
        </p:txBody>
      </p:sp>
    </p:spTree>
    <p:extLst>
      <p:ext uri="{BB962C8B-B14F-4D97-AF65-F5344CB8AC3E}">
        <p14:creationId xmlns:p14="http://schemas.microsoft.com/office/powerpoint/2010/main" val="2169149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normAutofit fontScale="90000"/>
          </a:bodyPr>
          <a:lstStyle/>
          <a:p>
            <a:r>
              <a:rPr lang="sr-Cyrl-RS" dirty="0">
                <a:solidFill>
                  <a:schemeClr val="bg1"/>
                </a:solidFill>
              </a:rPr>
              <a:t>Немци су 18. септембра 1915. године оформили групу армија Макензи. Група се састојила од </a:t>
            </a:r>
            <a:r>
              <a:rPr lang="en-US" dirty="0">
                <a:solidFill>
                  <a:schemeClr val="bg1"/>
                </a:solidFill>
              </a:rPr>
              <a:t>X| </a:t>
            </a:r>
            <a:r>
              <a:rPr lang="sr-Cyrl-RS" dirty="0">
                <a:solidFill>
                  <a:schemeClr val="bg1"/>
                </a:solidFill>
              </a:rPr>
              <a:t>немачких армија,</a:t>
            </a:r>
            <a:r>
              <a:rPr lang="en-US" dirty="0">
                <a:solidFill>
                  <a:schemeClr val="bg1"/>
                </a:solidFill>
              </a:rPr>
              <a:t>|||</a:t>
            </a:r>
            <a:r>
              <a:rPr lang="sr-Cyrl-RS" dirty="0">
                <a:solidFill>
                  <a:schemeClr val="bg1"/>
                </a:solidFill>
              </a:rPr>
              <a:t> аустроугарске и </a:t>
            </a:r>
            <a:r>
              <a:rPr lang="en-US" dirty="0">
                <a:solidFill>
                  <a:schemeClr val="bg1"/>
                </a:solidFill>
              </a:rPr>
              <a:t>|</a:t>
            </a:r>
            <a:r>
              <a:rPr lang="sr-Cyrl-RS" dirty="0">
                <a:solidFill>
                  <a:schemeClr val="bg1"/>
                </a:solidFill>
              </a:rPr>
              <a:t> бугарска армија. </a:t>
            </a:r>
            <a:endParaRPr lang="sr-Latn-RS" dirty="0"/>
          </a:p>
        </p:txBody>
      </p:sp>
    </p:spTree>
    <p:extLst>
      <p:ext uri="{BB962C8B-B14F-4D97-AF65-F5344CB8AC3E}">
        <p14:creationId xmlns:p14="http://schemas.microsoft.com/office/powerpoint/2010/main" val="300986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229600" cy="5616624"/>
          </a:xfrm>
        </p:spPr>
        <p:txBody>
          <a:bodyPr>
            <a:normAutofit/>
          </a:bodyPr>
          <a:lstStyle/>
          <a:p>
            <a:r>
              <a:rPr lang="sr-Cyrl-RS" dirty="0" smtClean="0">
                <a:solidFill>
                  <a:schemeClr val="bg1"/>
                </a:solidFill>
              </a:rPr>
              <a:t>ПОЧЕТАК БИТКЕ</a:t>
            </a:r>
            <a:br>
              <a:rPr lang="sr-Cyrl-RS" dirty="0" smtClean="0">
                <a:solidFill>
                  <a:schemeClr val="bg1"/>
                </a:solidFill>
              </a:rPr>
            </a:br>
            <a:r>
              <a:rPr lang="sr-Cyrl-RS" dirty="0">
                <a:solidFill>
                  <a:schemeClr val="bg1"/>
                </a:solidFill>
              </a:rPr>
              <a:t/>
            </a:r>
            <a:br>
              <a:rPr lang="sr-Cyrl-RS" dirty="0">
                <a:solidFill>
                  <a:schemeClr val="bg1"/>
                </a:solidFill>
              </a:rPr>
            </a:br>
            <a:r>
              <a:rPr lang="sr-Cyrl-RS" dirty="0" smtClean="0">
                <a:solidFill>
                  <a:schemeClr val="bg1"/>
                </a:solidFill>
              </a:rPr>
              <a:t>Битка на Морави почела је 14. октобра и трајала је до 25. новембра 1915. године, била је део Тројне инвазије на Србију. </a:t>
            </a:r>
            <a:br>
              <a:rPr lang="sr-Cyrl-RS" dirty="0" smtClean="0">
                <a:solidFill>
                  <a:schemeClr val="bg1"/>
                </a:solidFill>
              </a:rPr>
            </a:br>
            <a:endParaRPr lang="sr-Latn-RS" dirty="0">
              <a:solidFill>
                <a:schemeClr val="bg1"/>
              </a:solidFill>
            </a:endParaRPr>
          </a:p>
        </p:txBody>
      </p:sp>
      <p:sp>
        <p:nvSpPr>
          <p:cNvPr id="3" name="Content Placeholder 2"/>
          <p:cNvSpPr>
            <a:spLocks noGrp="1"/>
          </p:cNvSpPr>
          <p:nvPr>
            <p:ph idx="1"/>
          </p:nvPr>
        </p:nvSpPr>
        <p:spPr>
          <a:xfrm>
            <a:off x="467544" y="6766520"/>
            <a:ext cx="8229600" cy="72008"/>
          </a:xfrm>
        </p:spPr>
        <p:txBody>
          <a:bodyPr>
            <a:normAutofit fontScale="25000" lnSpcReduction="20000"/>
          </a:bodyPr>
          <a:lstStyle/>
          <a:p>
            <a:endParaRPr lang="sr-Latn-RS" dirty="0"/>
          </a:p>
        </p:txBody>
      </p:sp>
    </p:spTree>
    <p:extLst>
      <p:ext uri="{BB962C8B-B14F-4D97-AF65-F5344CB8AC3E}">
        <p14:creationId xmlns:p14="http://schemas.microsoft.com/office/powerpoint/2010/main" val="3254825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normAutofit fontScale="90000"/>
          </a:bodyPr>
          <a:lstStyle/>
          <a:p>
            <a:r>
              <a:rPr lang="sr-Cyrl-RS" dirty="0" smtClean="0">
                <a:solidFill>
                  <a:schemeClr val="bg1"/>
                </a:solidFill>
              </a:rPr>
              <a:t>Тројна инвазија на Србију је почела 5.октобра 1915. и то је била четврта офанзива Централних сила на Србију која се после 3 неуспешне резултовала сломом српске војиске и њеним повлачењем преко Црне Горе и Албаније. </a:t>
            </a:r>
            <a:endParaRPr lang="sr-Latn-RS" dirty="0"/>
          </a:p>
        </p:txBody>
      </p:sp>
      <p:sp>
        <p:nvSpPr>
          <p:cNvPr id="3" name="Content Placeholder 2"/>
          <p:cNvSpPr>
            <a:spLocks noGrp="1"/>
          </p:cNvSpPr>
          <p:nvPr>
            <p:ph idx="1"/>
          </p:nvPr>
        </p:nvSpPr>
        <p:spPr>
          <a:xfrm flipV="1">
            <a:off x="395536" y="7018859"/>
            <a:ext cx="8229600" cy="154557"/>
          </a:xfrm>
        </p:spPr>
        <p:txBody>
          <a:bodyPr>
            <a:normAutofit fontScale="25000" lnSpcReduction="20000"/>
          </a:bodyPr>
          <a:lstStyle/>
          <a:p>
            <a:endParaRPr lang="sr-Latn-RS"/>
          </a:p>
        </p:txBody>
      </p:sp>
    </p:spTree>
    <p:extLst>
      <p:ext uri="{BB962C8B-B14F-4D97-AF65-F5344CB8AC3E}">
        <p14:creationId xmlns:p14="http://schemas.microsoft.com/office/powerpoint/2010/main" val="155546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688632"/>
          </a:xfrm>
        </p:spPr>
        <p:txBody>
          <a:bodyPr/>
          <a:lstStyle/>
          <a:p>
            <a:r>
              <a:rPr lang="sr-Cyrl-RS" dirty="0" smtClean="0">
                <a:solidFill>
                  <a:schemeClr val="bg1"/>
                </a:solidFill>
              </a:rPr>
              <a:t>У почетку због оштре климе и тешког терена </a:t>
            </a:r>
            <a:r>
              <a:rPr lang="sr-Cyrl-RS" dirty="0" smtClean="0">
                <a:solidFill>
                  <a:schemeClr val="bg1"/>
                </a:solidFill>
              </a:rPr>
              <a:t>бугарско </a:t>
            </a:r>
            <a:r>
              <a:rPr lang="sr-Cyrl-RS" dirty="0" smtClean="0">
                <a:solidFill>
                  <a:schemeClr val="bg1"/>
                </a:solidFill>
              </a:rPr>
              <a:t>напредовање било је споро. До бугарског продора дошло је у близини Пирота,Срби су се повукли ка реци Тимок. </a:t>
            </a:r>
            <a:endParaRPr lang="sr-Latn-RS" dirty="0">
              <a:solidFill>
                <a:schemeClr val="bg1"/>
              </a:solidFill>
            </a:endParaRPr>
          </a:p>
        </p:txBody>
      </p:sp>
      <p:sp>
        <p:nvSpPr>
          <p:cNvPr id="3" name="Content Placeholder 2"/>
          <p:cNvSpPr>
            <a:spLocks noGrp="1"/>
          </p:cNvSpPr>
          <p:nvPr>
            <p:ph idx="1"/>
          </p:nvPr>
        </p:nvSpPr>
        <p:spPr>
          <a:xfrm flipV="1">
            <a:off x="-2628800" y="-315416"/>
            <a:ext cx="8229600" cy="111149"/>
          </a:xfrm>
        </p:spPr>
        <p:txBody>
          <a:bodyPr>
            <a:normAutofit fontScale="25000" lnSpcReduction="20000"/>
          </a:bodyPr>
          <a:lstStyle/>
          <a:p>
            <a:endParaRPr lang="sr-Latn-RS" dirty="0"/>
          </a:p>
        </p:txBody>
      </p:sp>
    </p:spTree>
    <p:extLst>
      <p:ext uri="{BB962C8B-B14F-4D97-AF65-F5344CB8AC3E}">
        <p14:creationId xmlns:p14="http://schemas.microsoft.com/office/powerpoint/2010/main" val="251801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36096" y="2276872"/>
            <a:ext cx="3477072" cy="1143000"/>
          </a:xfrm>
        </p:spPr>
        <p:txBody>
          <a:bodyPr>
            <a:normAutofit fontScale="90000"/>
          </a:bodyPr>
          <a:lstStyle/>
          <a:p>
            <a:r>
              <a:rPr lang="sr-Cyrl-RS" dirty="0" smtClean="0">
                <a:solidFill>
                  <a:schemeClr val="bg1"/>
                </a:solidFill>
              </a:rPr>
              <a:t>Карта дејства</a:t>
            </a:r>
            <a:br>
              <a:rPr lang="sr-Cyrl-RS" dirty="0" smtClean="0">
                <a:solidFill>
                  <a:schemeClr val="bg1"/>
                </a:solidFill>
              </a:rPr>
            </a:br>
            <a:r>
              <a:rPr lang="sr-Cyrl-RS" dirty="0" smtClean="0">
                <a:solidFill>
                  <a:schemeClr val="bg1"/>
                </a:solidFill>
              </a:rPr>
              <a:t>армијске групе</a:t>
            </a:r>
            <a:br>
              <a:rPr lang="sr-Cyrl-RS" dirty="0" smtClean="0">
                <a:solidFill>
                  <a:schemeClr val="bg1"/>
                </a:solidFill>
              </a:rPr>
            </a:br>
            <a:r>
              <a:rPr lang="sr-Cyrl-RS" dirty="0" smtClean="0">
                <a:solidFill>
                  <a:schemeClr val="bg1"/>
                </a:solidFill>
              </a:rPr>
              <a:t>Макензи</a:t>
            </a:r>
            <a:br>
              <a:rPr lang="sr-Cyrl-RS" dirty="0" smtClean="0">
                <a:solidFill>
                  <a:schemeClr val="bg1"/>
                </a:solidFill>
              </a:rPr>
            </a:br>
            <a:r>
              <a:rPr lang="sr-Cyrl-RS" dirty="0" smtClean="0">
                <a:solidFill>
                  <a:schemeClr val="bg1"/>
                </a:solidFill>
              </a:rPr>
              <a:t>јесен 1915. </a:t>
            </a:r>
            <a:endParaRPr lang="sr-Latn-RS"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04664"/>
            <a:ext cx="4647350" cy="5874543"/>
          </a:xfrm>
        </p:spPr>
      </p:pic>
    </p:spTree>
    <p:extLst>
      <p:ext uri="{BB962C8B-B14F-4D97-AF65-F5344CB8AC3E}">
        <p14:creationId xmlns:p14="http://schemas.microsoft.com/office/powerpoint/2010/main" val="400395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4330824" cy="5904656"/>
          </a:xfrm>
        </p:spPr>
        <p:txBody>
          <a:bodyPr>
            <a:normAutofit/>
          </a:bodyPr>
          <a:lstStyle/>
          <a:p>
            <a:r>
              <a:rPr lang="sr-Cyrl-RS" sz="2400" dirty="0" smtClean="0">
                <a:solidFill>
                  <a:schemeClr val="bg1"/>
                </a:solidFill>
              </a:rPr>
              <a:t>Под командом бугарског</a:t>
            </a:r>
            <a:r>
              <a:rPr lang="sr-Cyrl-RS" sz="2400" dirty="0">
                <a:solidFill>
                  <a:schemeClr val="bg1"/>
                </a:solidFill>
              </a:rPr>
              <a:t> </a:t>
            </a:r>
            <a:r>
              <a:rPr lang="sr-Cyrl-RS" sz="2400" dirty="0" smtClean="0">
                <a:solidFill>
                  <a:schemeClr val="bg1"/>
                </a:solidFill>
              </a:rPr>
              <a:t>генерала </a:t>
            </a:r>
            <a:r>
              <a:rPr lang="sr-Cyrl-RS" sz="2400" dirty="0" smtClean="0">
                <a:solidFill>
                  <a:schemeClr val="bg1"/>
                </a:solidFill>
              </a:rPr>
              <a:t>– пуковника Климента Бојаџијева прво су освојене области Ниша и Алексинца и долина Мораве</a:t>
            </a:r>
            <a:br>
              <a:rPr lang="sr-Cyrl-RS" sz="2400" dirty="0" smtClean="0">
                <a:solidFill>
                  <a:schemeClr val="bg1"/>
                </a:solidFill>
              </a:rPr>
            </a:br>
            <a:r>
              <a:rPr lang="sr-Cyrl-RS" sz="2400" dirty="0" smtClean="0">
                <a:solidFill>
                  <a:schemeClr val="bg1"/>
                </a:solidFill>
              </a:rPr>
              <a:t/>
            </a:r>
            <a:br>
              <a:rPr lang="sr-Cyrl-RS" sz="2400" dirty="0" smtClean="0">
                <a:solidFill>
                  <a:schemeClr val="bg1"/>
                </a:solidFill>
              </a:rPr>
            </a:br>
            <a:r>
              <a:rPr lang="sr-Cyrl-RS" sz="2400" dirty="0" smtClean="0">
                <a:solidFill>
                  <a:schemeClr val="bg1"/>
                </a:solidFill>
              </a:rPr>
              <a:t>Климент је рођен у Охриду 15. априла 1861 – 15. јул 1933. Завршио је бојну школу у Софији и војну академију у Италији</a:t>
            </a:r>
            <a:br>
              <a:rPr lang="sr-Cyrl-RS" sz="2400" dirty="0" smtClean="0">
                <a:solidFill>
                  <a:schemeClr val="bg1"/>
                </a:solidFill>
              </a:rPr>
            </a:br>
            <a:r>
              <a:rPr lang="sr-Cyrl-RS" sz="2400" dirty="0">
                <a:solidFill>
                  <a:schemeClr val="bg1"/>
                </a:solidFill>
              </a:rPr>
              <a:t/>
            </a:r>
            <a:br>
              <a:rPr lang="sr-Cyrl-RS" sz="2400" dirty="0">
                <a:solidFill>
                  <a:schemeClr val="bg1"/>
                </a:solidFill>
              </a:rPr>
            </a:br>
            <a:r>
              <a:rPr lang="sr-Cyrl-RS" sz="2400" dirty="0" smtClean="0">
                <a:solidFill>
                  <a:schemeClr val="bg1"/>
                </a:solidFill>
              </a:rPr>
              <a:t>У доба Српско-бугарског (1885.) рата био је официр у генералштабу</a:t>
            </a:r>
            <a:endParaRPr lang="sr-Latn-RS" sz="2400"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4048" y="476672"/>
            <a:ext cx="3777952" cy="5988053"/>
          </a:xfrm>
        </p:spPr>
      </p:pic>
    </p:spTree>
    <p:extLst>
      <p:ext uri="{BB962C8B-B14F-4D97-AF65-F5344CB8AC3E}">
        <p14:creationId xmlns:p14="http://schemas.microsoft.com/office/powerpoint/2010/main" val="3843427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44824"/>
            <a:ext cx="8229600" cy="1143000"/>
          </a:xfrm>
        </p:spPr>
        <p:txBody>
          <a:bodyPr>
            <a:normAutofit fontScale="90000"/>
          </a:bodyPr>
          <a:lstStyle/>
          <a:p>
            <a:r>
              <a:rPr lang="sr-Cyrl-RS" sz="3600" dirty="0" smtClean="0">
                <a:solidFill>
                  <a:schemeClr val="bg1"/>
                </a:solidFill>
              </a:rPr>
              <a:t>ТОК БИТКЕ</a:t>
            </a:r>
            <a:br>
              <a:rPr lang="sr-Cyrl-RS" sz="3600" dirty="0" smtClean="0">
                <a:solidFill>
                  <a:schemeClr val="bg1"/>
                </a:solidFill>
              </a:rPr>
            </a:br>
            <a:r>
              <a:rPr lang="sr-Cyrl-RS" sz="3600" dirty="0">
                <a:solidFill>
                  <a:schemeClr val="bg1"/>
                </a:solidFill>
              </a:rPr>
              <a:t/>
            </a:r>
            <a:br>
              <a:rPr lang="sr-Cyrl-RS" sz="3600" dirty="0">
                <a:solidFill>
                  <a:schemeClr val="bg1"/>
                </a:solidFill>
              </a:rPr>
            </a:br>
            <a:r>
              <a:rPr lang="sr-Cyrl-RS" sz="3600" dirty="0" smtClean="0">
                <a:solidFill>
                  <a:schemeClr val="bg1"/>
                </a:solidFill>
              </a:rPr>
              <a:t>Током првих 10 дана,ради спајања са 11-ом Немачком армијом 26.10.1915. освојени су Пирот и Зајечар</a:t>
            </a:r>
            <a:br>
              <a:rPr lang="sr-Cyrl-RS" sz="3600" dirty="0" smtClean="0">
                <a:solidFill>
                  <a:schemeClr val="bg1"/>
                </a:solidFill>
              </a:rPr>
            </a:br>
            <a:r>
              <a:rPr lang="sr-Cyrl-RS" sz="3600" dirty="0" smtClean="0">
                <a:solidFill>
                  <a:schemeClr val="bg1"/>
                </a:solidFill>
              </a:rPr>
              <a:t>Бугари су продрали око 90км на територију Србије. Срби су изгубили 6.000 људи, 60 топова и велике количине војне опреме.</a:t>
            </a:r>
            <a:endParaRPr lang="sr-Latn-RS" sz="3600" dirty="0">
              <a:solidFill>
                <a:schemeClr val="bg1"/>
              </a:solidFill>
            </a:endParaRPr>
          </a:p>
        </p:txBody>
      </p:sp>
    </p:spTree>
    <p:extLst>
      <p:ext uri="{BB962C8B-B14F-4D97-AF65-F5344CB8AC3E}">
        <p14:creationId xmlns:p14="http://schemas.microsoft.com/office/powerpoint/2010/main" val="2057973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4719</TotalTime>
  <Words>514</Words>
  <Application>Microsoft Office PowerPoint</Application>
  <PresentationFormat>On-screen Show (4:3)</PresentationFormat>
  <Paragraphs>37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БИТКА  НА МОРАВИ</vt:lpstr>
      <vt:lpstr>Краљевина Бугарска  6. Септембра 1915, Бугарска је приступила војном савезу Централних сила ( Немачка ,Аустроугарска,Турска и Бугарска)</vt:lpstr>
      <vt:lpstr>Немци су 18. септембра 1915. године оформили групу армија Макензи. Група се састојила од X| немачких армија,||| аустроугарске и | бугарска армија. </vt:lpstr>
      <vt:lpstr>ПОЧЕТАК БИТКЕ  Битка на Морави почела је 14. октобра и трајала је до 25. новембра 1915. године, била је део Тројне инвазије на Србију.  </vt:lpstr>
      <vt:lpstr>Тројна инвазија на Србију је почела 5.октобра 1915. и то је била четврта офанзива Централних сила на Србију која се после 3 неуспешне резултовала сломом српске војиске и њеним повлачењем преко Црне Горе и Албаније. </vt:lpstr>
      <vt:lpstr>У почетку због оштре климе и тешког терена бугарско напредовање било је споро. До бугарског продора дошло је у близини Пирота,Срби су се повукли ка реци Тимок. </vt:lpstr>
      <vt:lpstr>Карта дејства армијске групе Макензи јесен 1915. </vt:lpstr>
      <vt:lpstr>Под командом бугарског генерала – пуковника Климента Бојаџијева прво су освојене области Ниша и Алексинца и долина Мораве  Климент је рођен у Охриду 15. априла 1861 – 15. јул 1933. Завршио је бојну школу у Софији и војну академију у Италији  У доба Српско-бугарског (1885.) рата био је официр у генералштабу</vt:lpstr>
      <vt:lpstr>ТОК БИТКЕ  Током првих 10 дана,ради спајања са 11-ом Немачком армијом 26.10.1915. освојени су Пирот и Зајечар Бугари су продрали око 90км на територију Србије. Срби су изгубили 6.000 људи, 60 топова и велике количине војне опреме.</vt:lpstr>
      <vt:lpstr>Застава Краљевине  Србије п.с.р  Застава  Kраљевина Бугарске</vt:lpstr>
      <vt:lpstr>Фалдмаршал Макензен,након 2 покушаја, 7. новембра 1915, отпочео је и трећи покушај потпуног пораза Српске војске.</vt:lpstr>
      <vt:lpstr>20-ак дана након пада Врања – 16.10.1915, бугарске трупе су заузеле Кукавицу и кренуле ка Лесковцу. Бугарске јединице су напредовале ка Лесковцу и из правца Власотинца,долином реке Власине. </vt:lpstr>
      <vt:lpstr>PowerPoint Presentation</vt:lpstr>
      <vt:lpstr>Након повлачења из Ниша и Крушевца, српска Друга армија, под командом војводе  *Степе Степановића* је постављена дуж трасе Лесковац – Косово.</vt:lpstr>
      <vt:lpstr>СТЕПАН СТЕПАНОВИЋ- СТЕПА</vt:lpstr>
      <vt:lpstr>У Првом балканском рату ( 1912 – 1913 ) Степа  је командовао Другом армијом.</vt:lpstr>
      <vt:lpstr> </vt:lpstr>
      <vt:lpstr>Задатак Тимочке дивизије је био да задржи бугарску војску до доласка Моравске дивизије другог позива, Прве армије. За команданта ове маневарске групе Степа је именовао команданта Моравске дивизије другог позива пуковника Љубомира Милића.</vt:lpstr>
      <vt:lpstr>*ЉУБОМИР МИЛИЋ</vt:lpstr>
      <vt:lpstr>Командант артиљеријских снага Друге армије, пуковник Војислав Милојевић, успео је да заустави напредовање Бугара. Јака српска артиљериска ватра паралисала је непријатеља те је уследило је повлачење бугарских јединица. Бугари су претрпели велике губитке,само у реону дејства Шумадиске дивизије (погинулих 500 и заробљено 100 бугарских војника). </vt:lpstr>
      <vt:lpstr>Моравска дивизија је заробила 33 војника и једног потпоручника. Важан догађај одиграо се код села Миланова. Командант Бугарске прве дивизије упутио је своју Трећу бригаду из резерве да прихвати њихову Прву и Другу бригаду, која је одступала од Бојника и Лебана.</vt:lpstr>
      <vt:lpstr>Трећа Бугарска бригада сударила се са Трећим моравским пуком другог позива,па су се Бугари по мраку повукли на брдо Хисар код Лесковца,а убрзо су морали да се повуку на око 18 километара од само града Лесковца. На овај начин постигнут је циљ.</vt:lpstr>
      <vt:lpstr>Пут Прокупље–Лебане био је отворен. Тиме је битка за Пусту Реку завршена. Ова битка је позната као Лесковачки противудар. Једини правац за повлачење српске војске остао је преко Косова,ка Албанији. Због овог подвига пуковник Љубомир Милић унапређен је у чин генерала</vt:lpstr>
      <vt:lpstr>ДОГАЂАЈИ КОЈИ СУ УСЛЕДИЛИ </vt:lpstr>
      <vt:lpstr>1.  Пећ — Андријевица — Подгорица—Скадар        2. Призрен—Љум Кула—Спис—Флети   Пука—Скадар—Љеш 3. Призрен—Љум Кула—Пишкопеја—Дебар—Елбасан.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БИТКА НА МОРАВИ</dc:title>
  <dc:creator>pc</dc:creator>
  <cp:lastModifiedBy>pc</cp:lastModifiedBy>
  <cp:revision>17</cp:revision>
  <dcterms:created xsi:type="dcterms:W3CDTF">2014-12-13T20:33:57Z</dcterms:created>
  <dcterms:modified xsi:type="dcterms:W3CDTF">2014-12-17T20:47:12Z</dcterms:modified>
</cp:coreProperties>
</file>