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721BB5-512B-487C-99FF-DA3DDD7A99A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83B078-54F2-48FE-B1A2-B3EC8499437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486336" cy="3200400"/>
          </a:xfrm>
        </p:spPr>
        <p:txBody>
          <a:bodyPr>
            <a:noAutofit/>
          </a:bodyPr>
          <a:lstStyle/>
          <a:p>
            <a:r>
              <a:rPr lang="sr-Cyrl-ME" sz="9600" b="0" dirty="0" smtClean="0">
                <a:solidFill>
                  <a:schemeClr val="tx1"/>
                </a:solidFill>
                <a:effectLst/>
                <a:cs typeface="Aharoni" pitchFamily="2" charset="-79"/>
              </a:rPr>
              <a:t>КОЛУБАРСКА</a:t>
            </a:r>
            <a:r>
              <a:rPr lang="sr-Cyrl-ME" sz="9600" b="1" dirty="0" smtClean="0">
                <a:solidFill>
                  <a:srgbClr val="000000"/>
                </a:solidFill>
                <a:cs typeface="Aharoni" pitchFamily="2" charset="-79"/>
              </a:rPr>
              <a:t> </a:t>
            </a:r>
            <a:r>
              <a:rPr lang="sr-Cyrl-ME" sz="9600" b="1" dirty="0" smtClean="0">
                <a:solidFill>
                  <a:schemeClr val="tx1"/>
                </a:solidFill>
                <a:cs typeface="Aharoni" pitchFamily="2" charset="-79"/>
              </a:rPr>
              <a:t>БИТКА</a:t>
            </a:r>
            <a:endParaRPr lang="en-US" sz="9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867400"/>
            <a:ext cx="6560234" cy="762000"/>
          </a:xfrm>
        </p:spPr>
        <p:txBody>
          <a:bodyPr>
            <a:normAutofit/>
          </a:bodyPr>
          <a:lstStyle/>
          <a:p>
            <a:r>
              <a:rPr lang="sr-Cyrl-ME" sz="3200" dirty="0" smtClean="0"/>
              <a:t>Исидора Милић </a:t>
            </a:r>
            <a:r>
              <a:rPr lang="sr-Latn-ME" sz="3200" dirty="0" smtClean="0"/>
              <a:t>VII-1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idiri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0"/>
            <a:ext cx="35052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4000" dirty="0" smtClean="0"/>
              <a:t>Фридирих вон Хабзбург 1856-1936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400800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Колубарска битка почиње16.новембра 1914. од кад су се српске трупе повукле на десну обалу Колубаре и Љига према наредби врховне команде у покушају да зауставе продор Аустроугарских снага.Српска врховна команда се надала да ће јој се набујеле реке и мочварне обале помоћу у заустављању продора.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rskaKolubarskaBi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4459"/>
            <a:ext cx="9144000" cy="6962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696200" cy="5821363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Увођење нових снага приморало је </a:t>
            </a:r>
            <a:r>
              <a:rPr lang="sr-Latn-ME" sz="4000" dirty="0" smtClean="0"/>
              <a:t>I</a:t>
            </a:r>
            <a:r>
              <a:rPr lang="sr-Cyrl-ME" sz="4000" dirty="0" smtClean="0"/>
              <a:t> армију да се повуче и она у ноћи 21. и 22. новембра заузима нове положаје на гребену Сувобора али током поподнева на линију избијају Аустроугари.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6400800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Живојин Мишић почиње да планира против напад са Сувоборских положаја али због тешког стања у Маљенском одреду одустаје од те идеје што се показало као добра процена јер је Аустроугарска неколико дана касније разбила Маљенски одред.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laze m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28600"/>
            <a:ext cx="3425110" cy="6096000"/>
          </a:xfr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4000" dirty="0" smtClean="0"/>
              <a:t>Српски војници прелазе Колубару преко импровизованог моста.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6476999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Живојин Мишић 26.новембра одлучује да због лоше ситуације у којој се </a:t>
            </a:r>
            <a:r>
              <a:rPr lang="sr-Latn-ME" sz="4000" dirty="0" smtClean="0"/>
              <a:t>I</a:t>
            </a:r>
            <a:r>
              <a:rPr lang="sr-Cyrl-ME" sz="4000" dirty="0" smtClean="0"/>
              <a:t> армија налазила остане на тренутним положајима још неколико дана да не би угрозиле фронт српске војске и да повлачење обезбеди заштитницима.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lubarskica bitk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14390" cy="488235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Остале непријатељске трупе су се након пораза на Авали повукле ка Београду а у подне 14.децембра издата је наредба да се првим мраком изврши повлачење преко Саве.Те ноћи Аустроугарске трупе су напустиле Београд који је 15. децембра ослобођен и чиме су окончане борбе на Балканском ратишту током јесени 1914.</a:t>
            </a:r>
            <a:endParaRPr lang="en-US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Највећи значај Колубарске битке огледа се у томе што Аустроугарска својим снагама није успела да уништи Краљевину Србију.Имала је и значај на глобалном плану те је српска победа одложила улазак у рат са Бугарском.Генерал Живојин Мишић је због успешног вођења операције унапређен у чин војводе.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677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ME" sz="3600" dirty="0" smtClean="0"/>
              <a:t>   Колубарска или Сувоборска битка је била најзначајнија битка између краљевине Србије и Аустроугарске у Првом светском рату. Вођена је у новембру и децембру 1914 године на фронту од 200 километара.Окончана је успешном противофанзивом које су извеле снаге Прве армије под командом генерала Живојина Мишића.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839200" cy="6629400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Колубарска битка је ушла у историју ратовања као јединствен примерак да се војска којој је предвиђен потпуни слом за кратко време реорганизује и нанесе непријатељима пораз.У војним школама широм света се данас изучава тактика Живојина Мишића у нападу на </a:t>
            </a:r>
            <a:r>
              <a:rPr lang="sr-Latn-ME" sz="4000" dirty="0" smtClean="0"/>
              <a:t>VI </a:t>
            </a:r>
            <a:r>
              <a:rPr lang="sr-Cyrl-ME" sz="4000" dirty="0" smtClean="0"/>
              <a:t>армију.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ik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886200" cy="6297950"/>
          </a:xfrm>
        </p:spPr>
      </p:pic>
      <p:sp>
        <p:nvSpPr>
          <p:cNvPr id="5" name="TextBox 4"/>
          <p:cNvSpPr txBox="1"/>
          <p:nvPr/>
        </p:nvSpPr>
        <p:spPr>
          <a:xfrm>
            <a:off x="4495800" y="381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4000" dirty="0" smtClean="0"/>
              <a:t>Живојин Мишић 1855-1921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5745163"/>
          </a:xfrm>
        </p:spPr>
        <p:txBody>
          <a:bodyPr>
            <a:normAutofit/>
          </a:bodyPr>
          <a:lstStyle/>
          <a:p>
            <a:r>
              <a:rPr lang="sr-Cyrl-ME" sz="4000" dirty="0" smtClean="0"/>
              <a:t>Поразом у операцијама око Дрине српска војска се нашла у тешком положају приморана на повлачење суочена је са недостатком муниције,хране,одеће и обуће.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7467600" cy="4525963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Многи српски војници који су били из области које је заузела Аустроугарска су напуштали своје јединице да би сместили своје породице на сигурно.Све ове чињенице су указивале на пропаст Србије.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pske izbegl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7620000" cy="4466896"/>
          </a:xfr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4000" dirty="0" smtClean="0"/>
              <a:t>Српске избеглице беже пред Аустроугарским трупама.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5897563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14. новембра комадант </a:t>
            </a:r>
            <a:r>
              <a:rPr lang="sr-Latn-ME" sz="4000" dirty="0" smtClean="0"/>
              <a:t>I</a:t>
            </a:r>
            <a:r>
              <a:rPr lang="sr-Cyrl-ME" sz="4000" dirty="0" smtClean="0"/>
              <a:t> армије и генерал Петар Бојовић бива рањен и због тога повучен са дужности. На његово место тад постављен генерал Живојин Мишић дотадашњи помоћник начелника штаба врховне команде Радомира Путника.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dom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457200"/>
            <a:ext cx="4010025" cy="6009513"/>
          </a:xfrm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4000" dirty="0" smtClean="0"/>
              <a:t>Радомир Путник 1847-1917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5897563"/>
          </a:xfrm>
        </p:spPr>
        <p:txBody>
          <a:bodyPr>
            <a:noAutofit/>
          </a:bodyPr>
          <a:lstStyle/>
          <a:p>
            <a:r>
              <a:rPr lang="sr-Cyrl-ME" sz="4000" dirty="0" smtClean="0"/>
              <a:t>Врховни комадант Аустроугарске и Балканске војске био је Фридирих вон Хабзбург а начелник штаба врховне команде Конрад вон Хацендорф.</a:t>
            </a:r>
          </a:p>
          <a:p>
            <a:r>
              <a:rPr lang="sr-Cyrl-ME" sz="4000" dirty="0" smtClean="0"/>
              <a:t>Српском војском врховни комадант био је регнет Александар</a:t>
            </a:r>
            <a:r>
              <a:rPr lang="sr-Latn-ME" sz="4000" dirty="0" smtClean="0"/>
              <a:t> I</a:t>
            </a:r>
            <a:r>
              <a:rPr lang="sr-Cyrl-ME" sz="4000" dirty="0" smtClean="0"/>
              <a:t> Карађорђевић а начелник штаба врховне команде војвода Радомир Путник.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497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КОЛУБАРСКА БИТКА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КОЛУБАРСКА БИТКА</dc:title>
  <dc:creator>Korisnik</dc:creator>
  <cp:lastModifiedBy>Korisnik</cp:lastModifiedBy>
  <cp:revision>11</cp:revision>
  <dcterms:created xsi:type="dcterms:W3CDTF">2014-12-03T20:30:01Z</dcterms:created>
  <dcterms:modified xsi:type="dcterms:W3CDTF">2014-12-03T22:17:10Z</dcterms:modified>
</cp:coreProperties>
</file>